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C86"/>
    <a:srgbClr val="F2F2F2"/>
    <a:srgbClr val="D35C0B"/>
    <a:srgbClr val="365FB2"/>
    <a:srgbClr val="2F543E"/>
    <a:srgbClr val="AF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1" autoAdjust="0"/>
    <p:restoredTop sz="94660"/>
  </p:normalViewPr>
  <p:slideViewPr>
    <p:cSldViewPr snapToObjects="1" showGuides="1">
      <p:cViewPr varScale="1">
        <p:scale>
          <a:sx n="107" d="100"/>
          <a:sy n="107" d="100"/>
        </p:scale>
        <p:origin x="424" y="16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6/16/22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DC66C59-2C94-659A-15E8-E17668C9C16E}"/>
              </a:ext>
            </a:extLst>
          </p:cNvPr>
          <p:cNvSpPr/>
          <p:nvPr userDrawn="1"/>
        </p:nvSpPr>
        <p:spPr>
          <a:xfrm>
            <a:off x="3143672" y="620688"/>
            <a:ext cx="1074420" cy="1123962"/>
          </a:xfrm>
          <a:prstGeom prst="ellipse">
            <a:avLst/>
          </a:prstGeom>
          <a:solidFill>
            <a:srgbClr val="99C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E1FEC3"/>
                </a:solidFill>
                <a:latin typeface="+mn-lt"/>
                <a:cs typeface="Times New Roman" panose="02020603050405020304" pitchFamily="18" charset="0"/>
              </a:rPr>
              <a:t>1</a:t>
            </a:r>
          </a:p>
        </p:txBody>
      </p:sp>
      <p:sp>
        <p:nvSpPr>
          <p:cNvPr id="4" name="Oval 3">
            <a:extLst>
              <a:ext uri="{FF2B5EF4-FFF2-40B4-BE49-F238E27FC236}">
                <a16:creationId xmlns:a16="http://schemas.microsoft.com/office/drawing/2014/main" id="{5E884846-CAA7-1F40-730A-A0DA1D94A314}"/>
              </a:ext>
            </a:extLst>
          </p:cNvPr>
          <p:cNvSpPr/>
          <p:nvPr userDrawn="1"/>
        </p:nvSpPr>
        <p:spPr>
          <a:xfrm>
            <a:off x="4393352" y="657986"/>
            <a:ext cx="1074420" cy="1123962"/>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C4F4E3"/>
                </a:solidFill>
                <a:latin typeface="+mn-lt"/>
                <a:cs typeface="Times New Roman" panose="02020603050405020304" pitchFamily="18" charset="0"/>
              </a:rPr>
              <a:t>2</a:t>
            </a:r>
          </a:p>
        </p:txBody>
      </p:sp>
      <p:sp>
        <p:nvSpPr>
          <p:cNvPr id="5" name="Oval 4">
            <a:extLst>
              <a:ext uri="{FF2B5EF4-FFF2-40B4-BE49-F238E27FC236}">
                <a16:creationId xmlns:a16="http://schemas.microsoft.com/office/drawing/2014/main" id="{DCB9758E-5343-F97B-06A4-DE0D7FF9B7EA}"/>
              </a:ext>
            </a:extLst>
          </p:cNvPr>
          <p:cNvSpPr/>
          <p:nvPr userDrawn="1"/>
        </p:nvSpPr>
        <p:spPr>
          <a:xfrm>
            <a:off x="5643032" y="651295"/>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6600"/>
                </a:solidFill>
                <a:latin typeface="+mn-lt"/>
                <a:cs typeface="Times New Roman" panose="02020603050405020304" pitchFamily="18" charset="0"/>
              </a:rPr>
              <a:t>3</a:t>
            </a:r>
          </a:p>
        </p:txBody>
      </p:sp>
      <p:sp>
        <p:nvSpPr>
          <p:cNvPr id="6" name="Oval 5">
            <a:extLst>
              <a:ext uri="{FF2B5EF4-FFF2-40B4-BE49-F238E27FC236}">
                <a16:creationId xmlns:a16="http://schemas.microsoft.com/office/drawing/2014/main" id="{D9A92AAD-710A-FF7C-6115-87303FDDAB41}"/>
              </a:ext>
            </a:extLst>
          </p:cNvPr>
          <p:cNvSpPr/>
          <p:nvPr userDrawn="1"/>
        </p:nvSpPr>
        <p:spPr>
          <a:xfrm>
            <a:off x="6892712" y="714547"/>
            <a:ext cx="1074420" cy="1123962"/>
          </a:xfrm>
          <a:prstGeom prst="ellipse">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6699"/>
                </a:solidFill>
                <a:latin typeface="+mn-lt"/>
                <a:cs typeface="Times New Roman" panose="02020603050405020304" pitchFamily="18" charset="0"/>
              </a:rPr>
              <a:t>4</a:t>
            </a:r>
          </a:p>
        </p:txBody>
      </p:sp>
      <p:sp>
        <p:nvSpPr>
          <p:cNvPr id="7" name="Oval 6">
            <a:extLst>
              <a:ext uri="{FF2B5EF4-FFF2-40B4-BE49-F238E27FC236}">
                <a16:creationId xmlns:a16="http://schemas.microsoft.com/office/drawing/2014/main" id="{FC2BB011-511B-5AB0-C4A6-37CCDBC266F5}"/>
              </a:ext>
            </a:extLst>
          </p:cNvPr>
          <p:cNvSpPr/>
          <p:nvPr userDrawn="1"/>
        </p:nvSpPr>
        <p:spPr>
          <a:xfrm>
            <a:off x="8142392" y="702506"/>
            <a:ext cx="1074420" cy="112396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161CA"/>
                </a:solidFill>
                <a:latin typeface="+mn-lt"/>
                <a:cs typeface="Times New Roman" panose="02020603050405020304" pitchFamily="18" charset="0"/>
              </a:rPr>
              <a:t>5</a:t>
            </a:r>
          </a:p>
        </p:txBody>
      </p:sp>
      <p:sp>
        <p:nvSpPr>
          <p:cNvPr id="8" name="Oval 7">
            <a:extLst>
              <a:ext uri="{FF2B5EF4-FFF2-40B4-BE49-F238E27FC236}">
                <a16:creationId xmlns:a16="http://schemas.microsoft.com/office/drawing/2014/main" id="{B150472C-E752-A432-EDC4-F9F76900A78D}"/>
              </a:ext>
            </a:extLst>
          </p:cNvPr>
          <p:cNvSpPr/>
          <p:nvPr userDrawn="1"/>
        </p:nvSpPr>
        <p:spPr>
          <a:xfrm>
            <a:off x="3124103" y="2156060"/>
            <a:ext cx="1074420" cy="1123962"/>
          </a:xfrm>
          <a:prstGeom prst="ellipse">
            <a:avLst/>
          </a:prstGeom>
          <a:solidFill>
            <a:srgbClr val="FF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E6FF"/>
                </a:solidFill>
                <a:latin typeface="+mn-lt"/>
                <a:cs typeface="Times New Roman" panose="02020603050405020304" pitchFamily="18" charset="0"/>
              </a:rPr>
              <a:t>6</a:t>
            </a:r>
          </a:p>
        </p:txBody>
      </p:sp>
      <p:sp>
        <p:nvSpPr>
          <p:cNvPr id="9" name="Oval 8">
            <a:extLst>
              <a:ext uri="{FF2B5EF4-FFF2-40B4-BE49-F238E27FC236}">
                <a16:creationId xmlns:a16="http://schemas.microsoft.com/office/drawing/2014/main" id="{C01B08F0-9031-016A-1409-568F58C7A96B}"/>
              </a:ext>
            </a:extLst>
          </p:cNvPr>
          <p:cNvSpPr/>
          <p:nvPr userDrawn="1"/>
        </p:nvSpPr>
        <p:spPr>
          <a:xfrm>
            <a:off x="4373783" y="2193358"/>
            <a:ext cx="1074420" cy="112396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CBAF"/>
                </a:solidFill>
                <a:latin typeface="+mn-lt"/>
                <a:cs typeface="Times New Roman" panose="02020603050405020304" pitchFamily="18" charset="0"/>
              </a:rPr>
              <a:t>7</a:t>
            </a:r>
          </a:p>
        </p:txBody>
      </p:sp>
      <p:sp>
        <p:nvSpPr>
          <p:cNvPr id="10" name="Oval 9">
            <a:extLst>
              <a:ext uri="{FF2B5EF4-FFF2-40B4-BE49-F238E27FC236}">
                <a16:creationId xmlns:a16="http://schemas.microsoft.com/office/drawing/2014/main" id="{5EFEA12E-FAAB-6FB4-593C-7EBE21B450C4}"/>
              </a:ext>
            </a:extLst>
          </p:cNvPr>
          <p:cNvSpPr/>
          <p:nvPr userDrawn="1"/>
        </p:nvSpPr>
        <p:spPr>
          <a:xfrm>
            <a:off x="5623463" y="2186667"/>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9900"/>
                </a:solidFill>
                <a:latin typeface="+mn-lt"/>
                <a:cs typeface="Times New Roman" panose="02020603050405020304" pitchFamily="18" charset="0"/>
              </a:rPr>
              <a:t>8</a:t>
            </a:r>
          </a:p>
        </p:txBody>
      </p:sp>
      <p:sp>
        <p:nvSpPr>
          <p:cNvPr id="11" name="Oval 10">
            <a:extLst>
              <a:ext uri="{FF2B5EF4-FFF2-40B4-BE49-F238E27FC236}">
                <a16:creationId xmlns:a16="http://schemas.microsoft.com/office/drawing/2014/main" id="{8EE68083-05FA-21BE-276C-0867594224C5}"/>
              </a:ext>
            </a:extLst>
          </p:cNvPr>
          <p:cNvSpPr/>
          <p:nvPr userDrawn="1"/>
        </p:nvSpPr>
        <p:spPr>
          <a:xfrm>
            <a:off x="6873143" y="2249919"/>
            <a:ext cx="1074420" cy="1123962"/>
          </a:xfrm>
          <a:prstGeom prst="ellipse">
            <a:avLst/>
          </a:prstGeom>
          <a:solidFill>
            <a:srgbClr val="01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BBDD"/>
                </a:solidFill>
                <a:latin typeface="+mn-lt"/>
                <a:cs typeface="Times New Roman" panose="02020603050405020304" pitchFamily="18" charset="0"/>
              </a:rPr>
              <a:t>9</a:t>
            </a:r>
          </a:p>
        </p:txBody>
      </p:sp>
      <p:sp>
        <p:nvSpPr>
          <p:cNvPr id="12" name="Oval 11">
            <a:extLst>
              <a:ext uri="{FF2B5EF4-FFF2-40B4-BE49-F238E27FC236}">
                <a16:creationId xmlns:a16="http://schemas.microsoft.com/office/drawing/2014/main" id="{437F95B8-0FCC-C488-0782-6FA9D8F5A20B}"/>
              </a:ext>
            </a:extLst>
          </p:cNvPr>
          <p:cNvSpPr/>
          <p:nvPr userDrawn="1"/>
        </p:nvSpPr>
        <p:spPr>
          <a:xfrm>
            <a:off x="8122823" y="2237878"/>
            <a:ext cx="1074420" cy="1123962"/>
          </a:xfrm>
          <a:prstGeom prst="ellipse">
            <a:avLst/>
          </a:prstGeom>
          <a:solidFill>
            <a:srgbClr val="BDDD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5400" dirty="0">
                <a:solidFill>
                  <a:srgbClr val="649800"/>
                </a:solidFill>
                <a:latin typeface="+mn-lt"/>
                <a:cs typeface="Times New Roman" panose="02020603050405020304" pitchFamily="18" charset="0"/>
              </a:rPr>
              <a:t>10</a:t>
            </a:r>
          </a:p>
        </p:txBody>
      </p:sp>
      <p:sp>
        <p:nvSpPr>
          <p:cNvPr id="13" name="Oval 12">
            <a:extLst>
              <a:ext uri="{FF2B5EF4-FFF2-40B4-BE49-F238E27FC236}">
                <a16:creationId xmlns:a16="http://schemas.microsoft.com/office/drawing/2014/main" id="{37DBF456-350C-78BD-FEB8-7E5F67842E83}"/>
              </a:ext>
            </a:extLst>
          </p:cNvPr>
          <p:cNvSpPr/>
          <p:nvPr userDrawn="1"/>
        </p:nvSpPr>
        <p:spPr>
          <a:xfrm>
            <a:off x="3124103" y="3545296"/>
            <a:ext cx="1074420" cy="1123962"/>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DDFAFF"/>
                </a:solidFill>
                <a:latin typeface="+mn-lt"/>
                <a:cs typeface="Times New Roman" panose="02020603050405020304" pitchFamily="18" charset="0"/>
              </a:rPr>
              <a:t>11</a:t>
            </a:r>
          </a:p>
        </p:txBody>
      </p:sp>
      <p:sp>
        <p:nvSpPr>
          <p:cNvPr id="14" name="Oval 13">
            <a:extLst>
              <a:ext uri="{FF2B5EF4-FFF2-40B4-BE49-F238E27FC236}">
                <a16:creationId xmlns:a16="http://schemas.microsoft.com/office/drawing/2014/main" id="{FB0353D0-79B6-0513-341D-8446DB529786}"/>
              </a:ext>
            </a:extLst>
          </p:cNvPr>
          <p:cNvSpPr/>
          <p:nvPr userDrawn="1"/>
        </p:nvSpPr>
        <p:spPr>
          <a:xfrm>
            <a:off x="4373783" y="3582594"/>
            <a:ext cx="1074420" cy="1123962"/>
          </a:xfrm>
          <a:prstGeom prst="ellipse">
            <a:avLst/>
          </a:prstGeom>
          <a:solidFill>
            <a:srgbClr val="99CC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E3FFA8"/>
                </a:solidFill>
                <a:latin typeface="+mn-lt"/>
                <a:cs typeface="Times New Roman" panose="02020603050405020304" pitchFamily="18" charset="0"/>
              </a:rPr>
              <a:t>12</a:t>
            </a:r>
          </a:p>
        </p:txBody>
      </p:sp>
      <p:sp>
        <p:nvSpPr>
          <p:cNvPr id="15" name="Oval 14">
            <a:extLst>
              <a:ext uri="{FF2B5EF4-FFF2-40B4-BE49-F238E27FC236}">
                <a16:creationId xmlns:a16="http://schemas.microsoft.com/office/drawing/2014/main" id="{C57FE835-7E7C-AF2F-1B21-C17A41E52A17}"/>
              </a:ext>
            </a:extLst>
          </p:cNvPr>
          <p:cNvSpPr/>
          <p:nvPr userDrawn="1"/>
        </p:nvSpPr>
        <p:spPr>
          <a:xfrm>
            <a:off x="5623463" y="3575903"/>
            <a:ext cx="1074420" cy="112396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D5FE"/>
                </a:solidFill>
                <a:latin typeface="+mn-lt"/>
                <a:cs typeface="Times New Roman" panose="02020603050405020304" pitchFamily="18" charset="0"/>
              </a:rPr>
              <a:t>13</a:t>
            </a:r>
          </a:p>
        </p:txBody>
      </p:sp>
      <p:sp>
        <p:nvSpPr>
          <p:cNvPr id="16" name="Oval 15">
            <a:extLst>
              <a:ext uri="{FF2B5EF4-FFF2-40B4-BE49-F238E27FC236}">
                <a16:creationId xmlns:a16="http://schemas.microsoft.com/office/drawing/2014/main" id="{6667DB26-6427-999A-E93C-E4B8040F4978}"/>
              </a:ext>
            </a:extLst>
          </p:cNvPr>
          <p:cNvSpPr/>
          <p:nvPr userDrawn="1"/>
        </p:nvSpPr>
        <p:spPr>
          <a:xfrm>
            <a:off x="8122823" y="3627114"/>
            <a:ext cx="1074420" cy="1123962"/>
          </a:xfrm>
          <a:prstGeom prst="ellipse">
            <a:avLst/>
          </a:prstGeom>
          <a:solidFill>
            <a:srgbClr val="CC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3D6FF"/>
                </a:solidFill>
                <a:latin typeface="+mn-lt"/>
                <a:cs typeface="Times New Roman" panose="02020603050405020304" pitchFamily="18" charset="0"/>
              </a:rPr>
              <a:t>15</a:t>
            </a:r>
          </a:p>
        </p:txBody>
      </p:sp>
      <p:sp>
        <p:nvSpPr>
          <p:cNvPr id="17" name="Oval 16">
            <a:extLst>
              <a:ext uri="{FF2B5EF4-FFF2-40B4-BE49-F238E27FC236}">
                <a16:creationId xmlns:a16="http://schemas.microsoft.com/office/drawing/2014/main" id="{49263C74-FAFC-7AFE-77B8-AC17A1166D4B}"/>
              </a:ext>
            </a:extLst>
          </p:cNvPr>
          <p:cNvSpPr/>
          <p:nvPr userDrawn="1"/>
        </p:nvSpPr>
        <p:spPr>
          <a:xfrm>
            <a:off x="3124103" y="4950962"/>
            <a:ext cx="1074420" cy="1123200"/>
          </a:xfrm>
          <a:prstGeom prst="ellipse">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C6E1D6"/>
                </a:solidFill>
                <a:latin typeface="+mn-lt"/>
                <a:cs typeface="Times New Roman" panose="02020603050405020304" pitchFamily="18" charset="0"/>
              </a:rPr>
              <a:t>16</a:t>
            </a:r>
          </a:p>
        </p:txBody>
      </p:sp>
      <p:sp>
        <p:nvSpPr>
          <p:cNvPr id="18" name="Oval 17">
            <a:extLst>
              <a:ext uri="{FF2B5EF4-FFF2-40B4-BE49-F238E27FC236}">
                <a16:creationId xmlns:a16="http://schemas.microsoft.com/office/drawing/2014/main" id="{3A49CF2F-E7CB-B23B-3AEC-AE3523BAB67A}"/>
              </a:ext>
            </a:extLst>
          </p:cNvPr>
          <p:cNvSpPr/>
          <p:nvPr userDrawn="1"/>
        </p:nvSpPr>
        <p:spPr>
          <a:xfrm>
            <a:off x="4373783" y="4988260"/>
            <a:ext cx="1074420" cy="11239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BBDDFF"/>
                </a:solidFill>
                <a:latin typeface="+mn-lt"/>
                <a:cs typeface="Times New Roman" panose="02020603050405020304" pitchFamily="18" charset="0"/>
              </a:rPr>
              <a:t>17</a:t>
            </a:r>
          </a:p>
        </p:txBody>
      </p:sp>
      <p:sp>
        <p:nvSpPr>
          <p:cNvPr id="19" name="Oval 18">
            <a:extLst>
              <a:ext uri="{FF2B5EF4-FFF2-40B4-BE49-F238E27FC236}">
                <a16:creationId xmlns:a16="http://schemas.microsoft.com/office/drawing/2014/main" id="{64FE454D-928C-79D4-C80C-D6B8D73B921F}"/>
              </a:ext>
            </a:extLst>
          </p:cNvPr>
          <p:cNvSpPr/>
          <p:nvPr userDrawn="1"/>
        </p:nvSpPr>
        <p:spPr>
          <a:xfrm>
            <a:off x="6873143" y="3613248"/>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6600"/>
                </a:solidFill>
                <a:latin typeface="+mn-lt"/>
                <a:cs typeface="Times New Roman" panose="02020603050405020304" pitchFamily="18" charset="0"/>
              </a:rPr>
              <a:t>14</a:t>
            </a:r>
          </a:p>
        </p:txBody>
      </p:sp>
      <p:sp>
        <p:nvSpPr>
          <p:cNvPr id="20" name="Oval 19">
            <a:extLst>
              <a:ext uri="{FF2B5EF4-FFF2-40B4-BE49-F238E27FC236}">
                <a16:creationId xmlns:a16="http://schemas.microsoft.com/office/drawing/2014/main" id="{56AC724C-0791-D1C5-7351-C02BAFF0D6BD}"/>
              </a:ext>
            </a:extLst>
          </p:cNvPr>
          <p:cNvSpPr/>
          <p:nvPr userDrawn="1"/>
        </p:nvSpPr>
        <p:spPr>
          <a:xfrm>
            <a:off x="5623463" y="5002731"/>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9900"/>
                </a:solidFill>
                <a:latin typeface="+mn-lt"/>
                <a:cs typeface="Times New Roman" panose="02020603050405020304" pitchFamily="18" charset="0"/>
              </a:rPr>
              <a:t>18</a:t>
            </a:r>
          </a:p>
        </p:txBody>
      </p:sp>
    </p:spTree>
    <p:extLst>
      <p:ext uri="{BB962C8B-B14F-4D97-AF65-F5344CB8AC3E}">
        <p14:creationId xmlns:p14="http://schemas.microsoft.com/office/powerpoint/2010/main" val="203572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623392" y="3186535"/>
            <a:ext cx="568863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172515" y="4453762"/>
            <a:ext cx="6916588"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76" y="1924982"/>
            <a:ext cx="6477000" cy="939800"/>
          </a:xfrm>
          <a:prstGeom prst="rect">
            <a:avLst/>
          </a:prstGeom>
        </p:spPr>
      </p:pic>
      <p:sp>
        <p:nvSpPr>
          <p:cNvPr id="4" name="Picture Placeholder 3">
            <a:extLst>
              <a:ext uri="{FF2B5EF4-FFF2-40B4-BE49-F238E27FC236}">
                <a16:creationId xmlns:a16="http://schemas.microsoft.com/office/drawing/2014/main" id="{B1E55B68-73AF-D548-B212-5ACCF619A718}"/>
              </a:ext>
            </a:extLst>
          </p:cNvPr>
          <p:cNvSpPr>
            <a:spLocks noGrp="1"/>
          </p:cNvSpPr>
          <p:nvPr>
            <p:ph type="pic" sz="quarter" idx="13"/>
          </p:nvPr>
        </p:nvSpPr>
        <p:spPr>
          <a:xfrm>
            <a:off x="7248129" y="1925638"/>
            <a:ext cx="4608910" cy="338772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3932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 id="214748368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itnsource.com/shotlist/BHC_RTV/1930/05/10/BGT40715055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623392" y="3399065"/>
            <a:ext cx="5688632" cy="865930"/>
          </a:xfrm>
        </p:spPr>
        <p:txBody>
          <a:bodyPr/>
          <a:lstStyle/>
          <a:p>
            <a:r>
              <a:rPr lang="en-US" dirty="0">
                <a:latin typeface="+mn-lt"/>
              </a:rPr>
              <a:t>Looking at international relations 1919-39</a:t>
            </a:r>
          </a:p>
        </p:txBody>
      </p:sp>
      <p:sp>
        <p:nvSpPr>
          <p:cNvPr id="3" name="Text Placeholder 2">
            <a:extLst>
              <a:ext uri="{FF2B5EF4-FFF2-40B4-BE49-F238E27FC236}">
                <a16:creationId xmlns:a16="http://schemas.microsoft.com/office/drawing/2014/main" id="{4F0FD053-CCCE-1F43-AA98-8E6721589A2A}"/>
              </a:ext>
            </a:extLst>
          </p:cNvPr>
          <p:cNvSpPr>
            <a:spLocks noGrp="1"/>
          </p:cNvSpPr>
          <p:nvPr>
            <p:ph type="body" sz="quarter" idx="11"/>
          </p:nvPr>
        </p:nvSpPr>
        <p:spPr>
          <a:xfrm>
            <a:off x="23970" y="5192200"/>
            <a:ext cx="6916588" cy="457200"/>
          </a:xfrm>
        </p:spPr>
        <p:txBody>
          <a:bodyPr/>
          <a:lstStyle/>
          <a:p>
            <a:r>
              <a:rPr lang="en-GB" altLang="en-US" dirty="0">
                <a:solidFill>
                  <a:schemeClr val="bg1">
                    <a:lumMod val="65000"/>
                  </a:schemeClr>
                </a:solidFill>
              </a:rPr>
              <a:t>Using football to clarify key themes</a:t>
            </a:r>
            <a:endParaRPr lang="en-US" altLang="en-US" dirty="0">
              <a:solidFill>
                <a:schemeClr val="bg1">
                  <a:lumMod val="65000"/>
                </a:schemeClr>
              </a:solidFill>
            </a:endParaRPr>
          </a:p>
          <a:p>
            <a:endParaRPr lang="en-US" dirty="0">
              <a:solidFill>
                <a:schemeClr val="bg1">
                  <a:lumMod val="65000"/>
                </a:schemeClr>
              </a:solidFill>
            </a:endParaRPr>
          </a:p>
        </p:txBody>
      </p:sp>
      <p:pic>
        <p:nvPicPr>
          <p:cNvPr id="1026" name="Picture 2" descr="acrobat logo">
            <a:extLst>
              <a:ext uri="{FF2B5EF4-FFF2-40B4-BE49-F238E27FC236}">
                <a16:creationId xmlns:a16="http://schemas.microsoft.com/office/drawing/2014/main" id="{F783E62C-AFF0-EBFE-A002-8F57690AB2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80528" y="2060848"/>
            <a:ext cx="4837331" cy="3160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1920s isolation</a:t>
            </a:r>
          </a:p>
        </p:txBody>
      </p:sp>
      <p:sp>
        <p:nvSpPr>
          <p:cNvPr id="8" name="Rectangle 3">
            <a:extLst>
              <a:ext uri="{FF2B5EF4-FFF2-40B4-BE49-F238E27FC236}">
                <a16:creationId xmlns:a16="http://schemas.microsoft.com/office/drawing/2014/main" id="{CC44ABA5-2FFF-9197-A0C9-4CDDDF5F6AA3}"/>
              </a:ext>
            </a:extLst>
          </p:cNvPr>
          <p:cNvSpPr txBox="1">
            <a:spLocks noChangeArrowheads="1"/>
          </p:cNvSpPr>
          <p:nvPr/>
        </p:nvSpPr>
        <p:spPr>
          <a:xfrm>
            <a:off x="551384" y="2202105"/>
            <a:ext cx="1139944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b="1" dirty="0"/>
              <a:t>Germany was diplomatically isolated</a:t>
            </a:r>
            <a:r>
              <a:rPr lang="en-GB" altLang="en-US" dirty="0"/>
              <a:t> in the early 1920s (she was not invited to attend the 1902 or 1924 Olympics and the FA did not arrange any football fixtures).</a:t>
            </a:r>
          </a:p>
          <a:p>
            <a:pPr>
              <a:lnSpc>
                <a:spcPct val="150000"/>
              </a:lnSpc>
            </a:pPr>
            <a:endParaRPr lang="en-US" altLang="en-US" dirty="0"/>
          </a:p>
        </p:txBody>
      </p:sp>
    </p:spTree>
    <p:extLst>
      <p:ext uri="{BB962C8B-B14F-4D97-AF65-F5344CB8AC3E}">
        <p14:creationId xmlns:p14="http://schemas.microsoft.com/office/powerpoint/2010/main" val="350838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1928 Recognition</a:t>
            </a:r>
          </a:p>
        </p:txBody>
      </p:sp>
      <p:sp>
        <p:nvSpPr>
          <p:cNvPr id="2" name="TextBox 1">
            <a:extLst>
              <a:ext uri="{FF2B5EF4-FFF2-40B4-BE49-F238E27FC236}">
                <a16:creationId xmlns:a16="http://schemas.microsoft.com/office/drawing/2014/main" id="{7409699C-F55C-B91D-AC74-B0A7F1469422}"/>
              </a:ext>
            </a:extLst>
          </p:cNvPr>
          <p:cNvSpPr txBox="1"/>
          <p:nvPr/>
        </p:nvSpPr>
        <p:spPr>
          <a:xfrm>
            <a:off x="407368" y="1934880"/>
            <a:ext cx="7560840" cy="324204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altLang="en-US" sz="2800" b="1" dirty="0"/>
              <a:t>Germany’s coming in from the cold during the </a:t>
            </a:r>
            <a:r>
              <a:rPr lang="en-GB" altLang="en-US" sz="2800" b="1" dirty="0" err="1"/>
              <a:t>Streseman</a:t>
            </a:r>
            <a:r>
              <a:rPr lang="en-GB" altLang="en-US" sz="2800" b="1" dirty="0"/>
              <a:t> Years</a:t>
            </a:r>
            <a:r>
              <a:rPr lang="en-GB" altLang="en-US" sz="2800" dirty="0"/>
              <a:t>. (In 1928 she was invited to participate in the Olympics.)</a:t>
            </a:r>
          </a:p>
          <a:p>
            <a:pPr marL="457200" indent="-457200">
              <a:lnSpc>
                <a:spcPct val="150000"/>
              </a:lnSpc>
              <a:buFont typeface="Arial" panose="020B0604020202020204" pitchFamily="34" charset="0"/>
              <a:buChar char="•"/>
            </a:pPr>
            <a:endParaRPr lang="en-US" sz="2800" dirty="0"/>
          </a:p>
        </p:txBody>
      </p:sp>
      <p:pic>
        <p:nvPicPr>
          <p:cNvPr id="6" name="Picture 8">
            <a:extLst>
              <a:ext uri="{FF2B5EF4-FFF2-40B4-BE49-F238E27FC236}">
                <a16:creationId xmlns:a16="http://schemas.microsoft.com/office/drawing/2014/main" id="{3D7E8BA2-8878-CAF9-3899-4D86368112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60296" y="1412776"/>
            <a:ext cx="27527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2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First match England v Germany 1930</a:t>
            </a:r>
          </a:p>
        </p:txBody>
      </p:sp>
      <p:sp>
        <p:nvSpPr>
          <p:cNvPr id="4" name="Rectangle 3">
            <a:extLst>
              <a:ext uri="{FF2B5EF4-FFF2-40B4-BE49-F238E27FC236}">
                <a16:creationId xmlns:a16="http://schemas.microsoft.com/office/drawing/2014/main" id="{B131B5F6-DFBB-843A-6D86-F73DACA977FE}"/>
              </a:ext>
            </a:extLst>
          </p:cNvPr>
          <p:cNvSpPr txBox="1">
            <a:spLocks noChangeArrowheads="1"/>
          </p:cNvSpPr>
          <p:nvPr/>
        </p:nvSpPr>
        <p:spPr>
          <a:xfrm>
            <a:off x="457200" y="1600200"/>
            <a:ext cx="1111140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b="1" dirty="0"/>
              <a:t>Germany was accepted by the Allies</a:t>
            </a:r>
            <a:endParaRPr lang="en-GB" altLang="en-US" dirty="0"/>
          </a:p>
          <a:p>
            <a:pPr>
              <a:lnSpc>
                <a:spcPct val="150000"/>
              </a:lnSpc>
            </a:pPr>
            <a:r>
              <a:rPr lang="en-GB" altLang="en-US" dirty="0"/>
              <a:t>The first full international between England and Germany since the war took place in1930.  It was a draw, 3-3.  You can see a minute of the match by clicking </a:t>
            </a:r>
            <a:r>
              <a:rPr lang="en-GB" altLang="en-US" dirty="0">
                <a:hlinkClick r:id="rId2"/>
              </a:rPr>
              <a:t>here</a:t>
            </a:r>
            <a:r>
              <a:rPr lang="en-GB" altLang="en-US" dirty="0"/>
              <a:t> for ITN film clip.</a:t>
            </a:r>
          </a:p>
          <a:p>
            <a:pPr>
              <a:lnSpc>
                <a:spcPct val="150000"/>
              </a:lnSpc>
            </a:pPr>
            <a:endParaRPr lang="en-US" altLang="en-US" dirty="0"/>
          </a:p>
          <a:p>
            <a:pPr>
              <a:lnSpc>
                <a:spcPct val="150000"/>
              </a:lnSpc>
            </a:pPr>
            <a:endParaRPr lang="en-US" altLang="en-US" dirty="0"/>
          </a:p>
        </p:txBody>
      </p:sp>
    </p:spTree>
    <p:extLst>
      <p:ext uri="{BB962C8B-B14F-4D97-AF65-F5344CB8AC3E}">
        <p14:creationId xmlns:p14="http://schemas.microsoft.com/office/powerpoint/2010/main" val="236244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Re-match 1935</a:t>
            </a:r>
          </a:p>
        </p:txBody>
      </p:sp>
      <p:sp>
        <p:nvSpPr>
          <p:cNvPr id="4" name="Rectangle 3">
            <a:extLst>
              <a:ext uri="{FF2B5EF4-FFF2-40B4-BE49-F238E27FC236}">
                <a16:creationId xmlns:a16="http://schemas.microsoft.com/office/drawing/2014/main" id="{B131B5F6-DFBB-843A-6D86-F73DACA977FE}"/>
              </a:ext>
            </a:extLst>
          </p:cNvPr>
          <p:cNvSpPr txBox="1">
            <a:spLocks noChangeArrowheads="1"/>
          </p:cNvSpPr>
          <p:nvPr/>
        </p:nvSpPr>
        <p:spPr>
          <a:xfrm>
            <a:off x="457200" y="1412776"/>
            <a:ext cx="664691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000" dirty="0"/>
              <a:t>The return fixture, scheduled for 1935, was greeted with considerable opposition</a:t>
            </a:r>
            <a:r>
              <a:rPr lang="en-GB" altLang="en-US" sz="2000" b="1" dirty="0"/>
              <a:t>, not least by protests from Jewish organisations. Note the German players Nazi salutes. </a:t>
            </a:r>
            <a:r>
              <a:rPr lang="en-GB" altLang="en-US" sz="2000" dirty="0"/>
              <a:t>(England won 3-0). Proposed demonstrations never materialised. It helped that the British Government had asked the German authorities to forbid the wearing of Nazi symbols by the travelling supporters.</a:t>
            </a:r>
          </a:p>
          <a:p>
            <a:pPr marL="0" indent="0">
              <a:lnSpc>
                <a:spcPct val="150000"/>
              </a:lnSpc>
              <a:buNone/>
            </a:pPr>
            <a:endParaRPr lang="en-GB" altLang="en-US" sz="3200" b="1" dirty="0"/>
          </a:p>
        </p:txBody>
      </p:sp>
      <p:pic>
        <p:nvPicPr>
          <p:cNvPr id="6" name="Picture 6">
            <a:extLst>
              <a:ext uri="{FF2B5EF4-FFF2-40B4-BE49-F238E27FC236}">
                <a16:creationId xmlns:a16="http://schemas.microsoft.com/office/drawing/2014/main" id="{A1C12CE7-FC90-6FFA-7D4C-BB3A497DC3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412776"/>
            <a:ext cx="41148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0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1938 tension mounts</a:t>
            </a:r>
          </a:p>
        </p:txBody>
      </p:sp>
      <p:sp>
        <p:nvSpPr>
          <p:cNvPr id="4" name="Rectangle 3">
            <a:extLst>
              <a:ext uri="{FF2B5EF4-FFF2-40B4-BE49-F238E27FC236}">
                <a16:creationId xmlns:a16="http://schemas.microsoft.com/office/drawing/2014/main" id="{B131B5F6-DFBB-843A-6D86-F73DACA977FE}"/>
              </a:ext>
            </a:extLst>
          </p:cNvPr>
          <p:cNvSpPr txBox="1">
            <a:spLocks noChangeArrowheads="1"/>
          </p:cNvSpPr>
          <p:nvPr/>
        </p:nvSpPr>
        <p:spPr>
          <a:xfrm>
            <a:off x="623392" y="1628800"/>
            <a:ext cx="664691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000" dirty="0"/>
              <a:t>The next match was fixed in November 1937 to take place in May 1938.</a:t>
            </a:r>
            <a:r>
              <a:rPr lang="en-GB" altLang="en-US" sz="2000" b="1" dirty="0"/>
              <a:t>  The German team </a:t>
            </a:r>
            <a:r>
              <a:rPr lang="en-US" altLang="en-US" sz="2000" b="1" dirty="0"/>
              <a:t>had become even stronger because the annexation of Austria in the Anschluss of March 15, 1938, just two months before the meeting with England, gave them the pick of the many fine players who had performed for Austria, perhaps Europe's strongest national side during the early 1930s. </a:t>
            </a:r>
            <a:endParaRPr lang="en-GB" altLang="en-US" sz="2000" dirty="0"/>
          </a:p>
          <a:p>
            <a:pPr marL="0" indent="0">
              <a:lnSpc>
                <a:spcPct val="150000"/>
              </a:lnSpc>
              <a:buNone/>
            </a:pPr>
            <a:endParaRPr lang="en-GB" altLang="en-US" sz="2000" b="1" dirty="0"/>
          </a:p>
        </p:txBody>
      </p:sp>
      <p:pic>
        <p:nvPicPr>
          <p:cNvPr id="7" name="Picture 7">
            <a:extLst>
              <a:ext uri="{FF2B5EF4-FFF2-40B4-BE49-F238E27FC236}">
                <a16:creationId xmlns:a16="http://schemas.microsoft.com/office/drawing/2014/main" id="{D2D62174-014A-1B37-A498-1596935280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34300" y="1928812"/>
            <a:ext cx="4000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1938 tense times</a:t>
            </a:r>
          </a:p>
        </p:txBody>
      </p:sp>
      <p:pic>
        <p:nvPicPr>
          <p:cNvPr id="7" name="Picture 7">
            <a:extLst>
              <a:ext uri="{FF2B5EF4-FFF2-40B4-BE49-F238E27FC236}">
                <a16:creationId xmlns:a16="http://schemas.microsoft.com/office/drawing/2014/main" id="{D2D62174-014A-1B37-A498-1596935280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34300" y="1600200"/>
            <a:ext cx="4000500"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0C3D332-7664-E993-FEC5-F87BF19E00AE}"/>
              </a:ext>
            </a:extLst>
          </p:cNvPr>
          <p:cNvSpPr txBox="1">
            <a:spLocks noChangeArrowheads="1"/>
          </p:cNvSpPr>
          <p:nvPr/>
        </p:nvSpPr>
        <p:spPr>
          <a:xfrm>
            <a:off x="623392" y="1844824"/>
            <a:ext cx="664691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000" dirty="0"/>
              <a:t>At the May 1938 match English players had to give the </a:t>
            </a:r>
            <a:r>
              <a:rPr lang="en-GB" altLang="en-US" sz="2000" b="1" dirty="0"/>
              <a:t>Nazi salute</a:t>
            </a:r>
            <a:r>
              <a:rPr lang="en-GB" altLang="en-US" sz="2000" dirty="0"/>
              <a:t> to Goebbels, Goering, Hess and Ribbentrop (Hitler was not present). </a:t>
            </a:r>
            <a:r>
              <a:rPr lang="en-GB" altLang="en-US" sz="2000" b="1" dirty="0"/>
              <a:t>The British were frightened of antagonising the Nazi regime</a:t>
            </a:r>
            <a:r>
              <a:rPr lang="en-GB" altLang="en-US" sz="2000" dirty="0"/>
              <a:t>. The German team contained former Austrian players, following Anschluss. (England won 6-3!)</a:t>
            </a:r>
          </a:p>
        </p:txBody>
      </p:sp>
    </p:spTree>
    <p:extLst>
      <p:ext uri="{BB962C8B-B14F-4D97-AF65-F5344CB8AC3E}">
        <p14:creationId xmlns:p14="http://schemas.microsoft.com/office/powerpoint/2010/main" val="31847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CBD16-6EED-88CF-717E-50EEA44FC402}"/>
              </a:ext>
            </a:extLst>
          </p:cNvPr>
          <p:cNvSpPr>
            <a:spLocks noGrp="1"/>
          </p:cNvSpPr>
          <p:nvPr>
            <p:ph type="body" sz="quarter" idx="10"/>
          </p:nvPr>
        </p:nvSpPr>
        <p:spPr/>
        <p:txBody>
          <a:bodyPr/>
          <a:lstStyle/>
          <a:p>
            <a:r>
              <a:rPr lang="en-US" dirty="0"/>
              <a:t>The match that never happened!</a:t>
            </a:r>
          </a:p>
        </p:txBody>
      </p:sp>
      <p:sp>
        <p:nvSpPr>
          <p:cNvPr id="6" name="Rectangle 3">
            <a:extLst>
              <a:ext uri="{FF2B5EF4-FFF2-40B4-BE49-F238E27FC236}">
                <a16:creationId xmlns:a16="http://schemas.microsoft.com/office/drawing/2014/main" id="{F0C3D332-7664-E993-FEC5-F87BF19E00AE}"/>
              </a:ext>
            </a:extLst>
          </p:cNvPr>
          <p:cNvSpPr txBox="1">
            <a:spLocks noChangeArrowheads="1"/>
          </p:cNvSpPr>
          <p:nvPr/>
        </p:nvSpPr>
        <p:spPr>
          <a:xfrm>
            <a:off x="335360" y="1988840"/>
            <a:ext cx="664691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000" dirty="0"/>
              <a:t>The return match was scheduled for 1939-40 and never happened, nor did the fictional one in Escape to Victory!! (shown here). </a:t>
            </a:r>
          </a:p>
          <a:p>
            <a:pPr>
              <a:lnSpc>
                <a:spcPct val="150000"/>
              </a:lnSpc>
            </a:pPr>
            <a:r>
              <a:rPr lang="en-GB" altLang="en-US" sz="2000" dirty="0"/>
              <a:t>The next match was actually in 1954 and England won again 3-1. (Stanley Matthews played in this match as he had done so brilliantly in 1938!)</a:t>
            </a:r>
          </a:p>
          <a:p>
            <a:pPr>
              <a:lnSpc>
                <a:spcPct val="150000"/>
              </a:lnSpc>
            </a:pPr>
            <a:endParaRPr lang="en-GB" altLang="en-US" sz="2000" dirty="0"/>
          </a:p>
        </p:txBody>
      </p:sp>
      <p:pic>
        <p:nvPicPr>
          <p:cNvPr id="8" name="Picture 8">
            <a:extLst>
              <a:ext uri="{FF2B5EF4-FFF2-40B4-BE49-F238E27FC236}">
                <a16:creationId xmlns:a16="http://schemas.microsoft.com/office/drawing/2014/main" id="{2712EF9F-7D1D-EF7A-C11D-374ECBC813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7392144" y="1844824"/>
            <a:ext cx="4572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73863"/>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544D63A-798D-ED4B-B6C0-064E661240BF}" vid="{BD07AE39-F12E-2741-8E7B-D79AE0B8D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371</Words>
  <Application>Microsoft Macintosh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Nick Thompson</cp:lastModifiedBy>
  <cp:revision>5</cp:revision>
  <dcterms:created xsi:type="dcterms:W3CDTF">2022-06-16T12:50:46Z</dcterms:created>
  <dcterms:modified xsi:type="dcterms:W3CDTF">2022-06-16T13:08:06Z</dcterms:modified>
</cp:coreProperties>
</file>