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86"/>
    <a:srgbClr val="F2F2F2"/>
    <a:srgbClr val="D35C0B"/>
    <a:srgbClr val="365FB2"/>
    <a:srgbClr val="2F543E"/>
    <a:srgbClr val="AF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9" autoAdjust="0"/>
    <p:restoredTop sz="94660"/>
  </p:normalViewPr>
  <p:slideViewPr>
    <p:cSldViewPr snapToObjects="1" showGuides="1">
      <p:cViewPr>
        <p:scale>
          <a:sx n="57" d="100"/>
          <a:sy n="57" d="100"/>
        </p:scale>
        <p:origin x="2048" y="9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FE705-7D38-459F-BA92-45104BA3E66F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76343770-04A7-409A-9509-ACCADDB3B55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800" i="1"/>
            <a:t>“The Montgomery bus boycott was clearly an event of major importance in the Civil Rights campaign. Yet it did not immediately produce dramatic protests and events.”  </a:t>
          </a:r>
          <a:endParaRPr lang="en-US" sz="2800"/>
        </a:p>
      </dgm:t>
    </dgm:pt>
    <dgm:pt modelId="{E9D87A70-2E51-416E-BE13-24E190519E8E}" type="parTrans" cxnId="{2C4E20D8-6D1A-400A-ABAF-D721487053FD}">
      <dgm:prSet/>
      <dgm:spPr/>
      <dgm:t>
        <a:bodyPr/>
        <a:lstStyle/>
        <a:p>
          <a:pPr>
            <a:lnSpc>
              <a:spcPct val="150000"/>
            </a:lnSpc>
          </a:pPr>
          <a:endParaRPr lang="en-US" sz="1800"/>
        </a:p>
      </dgm:t>
    </dgm:pt>
    <dgm:pt modelId="{38271C4D-1F27-400D-A917-7380D312B15A}" type="sibTrans" cxnId="{2C4E20D8-6D1A-400A-ABAF-D721487053FD}">
      <dgm:prSet/>
      <dgm:spPr/>
      <dgm:t>
        <a:bodyPr/>
        <a:lstStyle/>
        <a:p>
          <a:pPr>
            <a:lnSpc>
              <a:spcPct val="150000"/>
            </a:lnSpc>
          </a:pPr>
          <a:endParaRPr lang="en-US" sz="1800"/>
        </a:p>
      </dgm:t>
    </dgm:pt>
    <dgm:pt modelId="{9CB22841-E66E-47CA-A7E7-AA48BB8B697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800"/>
            <a:t>Extract from recent text book</a:t>
          </a:r>
          <a:endParaRPr lang="en-US" sz="2800"/>
        </a:p>
      </dgm:t>
    </dgm:pt>
    <dgm:pt modelId="{F078BC18-0147-41D2-8507-9907F573231C}" type="parTrans" cxnId="{E977682D-8AB6-4A9F-B490-594B6F7C2D02}">
      <dgm:prSet/>
      <dgm:spPr/>
      <dgm:t>
        <a:bodyPr/>
        <a:lstStyle/>
        <a:p>
          <a:pPr>
            <a:lnSpc>
              <a:spcPct val="150000"/>
            </a:lnSpc>
          </a:pPr>
          <a:endParaRPr lang="en-US" sz="1800"/>
        </a:p>
      </dgm:t>
    </dgm:pt>
    <dgm:pt modelId="{34AA7CDC-4429-4D51-8207-F579404AEB2B}" type="sibTrans" cxnId="{E977682D-8AB6-4A9F-B490-594B6F7C2D02}">
      <dgm:prSet/>
      <dgm:spPr/>
      <dgm:t>
        <a:bodyPr/>
        <a:lstStyle/>
        <a:p>
          <a:pPr>
            <a:lnSpc>
              <a:spcPct val="150000"/>
            </a:lnSpc>
          </a:pPr>
          <a:endParaRPr lang="en-US" sz="1800"/>
        </a:p>
      </dgm:t>
    </dgm:pt>
    <dgm:pt modelId="{0A03876E-2007-A444-BB32-84C60E99B20D}" type="pres">
      <dgm:prSet presAssocID="{039FE705-7D38-459F-BA92-45104BA3E66F}" presName="vert0" presStyleCnt="0">
        <dgm:presLayoutVars>
          <dgm:dir/>
          <dgm:animOne val="branch"/>
          <dgm:animLvl val="lvl"/>
        </dgm:presLayoutVars>
      </dgm:prSet>
      <dgm:spPr/>
    </dgm:pt>
    <dgm:pt modelId="{E2E67B58-B937-134E-BE41-0A6AE7B324BE}" type="pres">
      <dgm:prSet presAssocID="{76343770-04A7-409A-9509-ACCADDB3B55D}" presName="thickLine" presStyleLbl="alignNode1" presStyleIdx="0" presStyleCnt="2"/>
      <dgm:spPr/>
    </dgm:pt>
    <dgm:pt modelId="{D4E2DE7A-093D-A84E-9C58-427F07605F65}" type="pres">
      <dgm:prSet presAssocID="{76343770-04A7-409A-9509-ACCADDB3B55D}" presName="horz1" presStyleCnt="0"/>
      <dgm:spPr/>
    </dgm:pt>
    <dgm:pt modelId="{D4C5DA3B-A4B7-D640-BCA7-E34FCC2F49DB}" type="pres">
      <dgm:prSet presAssocID="{76343770-04A7-409A-9509-ACCADDB3B55D}" presName="tx1" presStyleLbl="revTx" presStyleIdx="0" presStyleCnt="2"/>
      <dgm:spPr/>
    </dgm:pt>
    <dgm:pt modelId="{B57A20B2-F8C7-0A49-A655-D00419822AEA}" type="pres">
      <dgm:prSet presAssocID="{76343770-04A7-409A-9509-ACCADDB3B55D}" presName="vert1" presStyleCnt="0"/>
      <dgm:spPr/>
    </dgm:pt>
    <dgm:pt modelId="{7B1D1D87-F7E3-6E40-A903-DF98EF0A4042}" type="pres">
      <dgm:prSet presAssocID="{9CB22841-E66E-47CA-A7E7-AA48BB8B6978}" presName="thickLine" presStyleLbl="alignNode1" presStyleIdx="1" presStyleCnt="2"/>
      <dgm:spPr/>
    </dgm:pt>
    <dgm:pt modelId="{77150D5D-EDCA-EB44-8B63-AD688852D8D1}" type="pres">
      <dgm:prSet presAssocID="{9CB22841-E66E-47CA-A7E7-AA48BB8B6978}" presName="horz1" presStyleCnt="0"/>
      <dgm:spPr/>
    </dgm:pt>
    <dgm:pt modelId="{18757842-10C3-9B46-A168-BFE6306E721E}" type="pres">
      <dgm:prSet presAssocID="{9CB22841-E66E-47CA-A7E7-AA48BB8B6978}" presName="tx1" presStyleLbl="revTx" presStyleIdx="1" presStyleCnt="2"/>
      <dgm:spPr/>
    </dgm:pt>
    <dgm:pt modelId="{39BE45B6-298E-7C47-B6AB-345B74BB6DE8}" type="pres">
      <dgm:prSet presAssocID="{9CB22841-E66E-47CA-A7E7-AA48BB8B6978}" presName="vert1" presStyleCnt="0"/>
      <dgm:spPr/>
    </dgm:pt>
  </dgm:ptLst>
  <dgm:cxnLst>
    <dgm:cxn modelId="{E977682D-8AB6-4A9F-B490-594B6F7C2D02}" srcId="{039FE705-7D38-459F-BA92-45104BA3E66F}" destId="{9CB22841-E66E-47CA-A7E7-AA48BB8B6978}" srcOrd="1" destOrd="0" parTransId="{F078BC18-0147-41D2-8507-9907F573231C}" sibTransId="{34AA7CDC-4429-4D51-8207-F579404AEB2B}"/>
    <dgm:cxn modelId="{D720C456-F842-7142-8C6F-BCC6BA214ECC}" type="presOf" srcId="{76343770-04A7-409A-9509-ACCADDB3B55D}" destId="{D4C5DA3B-A4B7-D640-BCA7-E34FCC2F49DB}" srcOrd="0" destOrd="0" presId="urn:microsoft.com/office/officeart/2008/layout/LinedList"/>
    <dgm:cxn modelId="{8216CB79-376A-FB4E-A2E9-1C4358EB1702}" type="presOf" srcId="{039FE705-7D38-459F-BA92-45104BA3E66F}" destId="{0A03876E-2007-A444-BB32-84C60E99B20D}" srcOrd="0" destOrd="0" presId="urn:microsoft.com/office/officeart/2008/layout/LinedList"/>
    <dgm:cxn modelId="{2C4E20D8-6D1A-400A-ABAF-D721487053FD}" srcId="{039FE705-7D38-459F-BA92-45104BA3E66F}" destId="{76343770-04A7-409A-9509-ACCADDB3B55D}" srcOrd="0" destOrd="0" parTransId="{E9D87A70-2E51-416E-BE13-24E190519E8E}" sibTransId="{38271C4D-1F27-400D-A917-7380D312B15A}"/>
    <dgm:cxn modelId="{FF0C55F9-C53B-FF40-9A63-A5D9C2E95104}" type="presOf" srcId="{9CB22841-E66E-47CA-A7E7-AA48BB8B6978}" destId="{18757842-10C3-9B46-A168-BFE6306E721E}" srcOrd="0" destOrd="0" presId="urn:microsoft.com/office/officeart/2008/layout/LinedList"/>
    <dgm:cxn modelId="{504D1F4B-EDB6-B143-B13C-60D0014C4C95}" type="presParOf" srcId="{0A03876E-2007-A444-BB32-84C60E99B20D}" destId="{E2E67B58-B937-134E-BE41-0A6AE7B324BE}" srcOrd="0" destOrd="0" presId="urn:microsoft.com/office/officeart/2008/layout/LinedList"/>
    <dgm:cxn modelId="{ADEF36E9-5B33-AC4E-9568-DC55C7EB9B9C}" type="presParOf" srcId="{0A03876E-2007-A444-BB32-84C60E99B20D}" destId="{D4E2DE7A-093D-A84E-9C58-427F07605F65}" srcOrd="1" destOrd="0" presId="urn:microsoft.com/office/officeart/2008/layout/LinedList"/>
    <dgm:cxn modelId="{A80036F7-861A-3B47-BD28-3D899247A2A6}" type="presParOf" srcId="{D4E2DE7A-093D-A84E-9C58-427F07605F65}" destId="{D4C5DA3B-A4B7-D640-BCA7-E34FCC2F49DB}" srcOrd="0" destOrd="0" presId="urn:microsoft.com/office/officeart/2008/layout/LinedList"/>
    <dgm:cxn modelId="{373FD371-B76C-3143-8874-B85080CC45BA}" type="presParOf" srcId="{D4E2DE7A-093D-A84E-9C58-427F07605F65}" destId="{B57A20B2-F8C7-0A49-A655-D00419822AEA}" srcOrd="1" destOrd="0" presId="urn:microsoft.com/office/officeart/2008/layout/LinedList"/>
    <dgm:cxn modelId="{32EDC2D6-CEA0-C24B-ACD8-E0C7820EAD37}" type="presParOf" srcId="{0A03876E-2007-A444-BB32-84C60E99B20D}" destId="{7B1D1D87-F7E3-6E40-A903-DF98EF0A4042}" srcOrd="2" destOrd="0" presId="urn:microsoft.com/office/officeart/2008/layout/LinedList"/>
    <dgm:cxn modelId="{33E7832B-3682-DC4E-BF05-B4BC5AA859B4}" type="presParOf" srcId="{0A03876E-2007-A444-BB32-84C60E99B20D}" destId="{77150D5D-EDCA-EB44-8B63-AD688852D8D1}" srcOrd="3" destOrd="0" presId="urn:microsoft.com/office/officeart/2008/layout/LinedList"/>
    <dgm:cxn modelId="{871CE241-7C30-0240-A74B-5C6047444B96}" type="presParOf" srcId="{77150D5D-EDCA-EB44-8B63-AD688852D8D1}" destId="{18757842-10C3-9B46-A168-BFE6306E721E}" srcOrd="0" destOrd="0" presId="urn:microsoft.com/office/officeart/2008/layout/LinedList"/>
    <dgm:cxn modelId="{996A6E36-05B7-9446-9F85-73D6ED00126A}" type="presParOf" srcId="{77150D5D-EDCA-EB44-8B63-AD688852D8D1}" destId="{39BE45B6-298E-7C47-B6AB-345B74BB6D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67B58-B937-134E-BE41-0A6AE7B324BE}">
      <dsp:nvSpPr>
        <dsp:cNvPr id="0" name=""/>
        <dsp:cNvSpPr/>
      </dsp:nvSpPr>
      <dsp:spPr>
        <a:xfrm>
          <a:off x="0" y="0"/>
          <a:ext cx="108887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5DA3B-A4B7-D640-BCA7-E34FCC2F49DB}">
      <dsp:nvSpPr>
        <dsp:cNvPr id="0" name=""/>
        <dsp:cNvSpPr/>
      </dsp:nvSpPr>
      <dsp:spPr>
        <a:xfrm>
          <a:off x="0" y="0"/>
          <a:ext cx="10888798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i="1" kern="1200"/>
            <a:t>“The Montgomery bus boycott was clearly an event of major importance in the Civil Rights campaign. Yet it did not immediately produce dramatic protests and events.”  </a:t>
          </a:r>
          <a:endParaRPr lang="en-US" sz="2800" kern="1200"/>
        </a:p>
      </dsp:txBody>
      <dsp:txXfrm>
        <a:off x="0" y="0"/>
        <a:ext cx="10888798" cy="2175669"/>
      </dsp:txXfrm>
    </dsp:sp>
    <dsp:sp modelId="{7B1D1D87-F7E3-6E40-A903-DF98EF0A4042}">
      <dsp:nvSpPr>
        <dsp:cNvPr id="0" name=""/>
        <dsp:cNvSpPr/>
      </dsp:nvSpPr>
      <dsp:spPr>
        <a:xfrm>
          <a:off x="0" y="2175669"/>
          <a:ext cx="108887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57842-10C3-9B46-A168-BFE6306E721E}">
      <dsp:nvSpPr>
        <dsp:cNvPr id="0" name=""/>
        <dsp:cNvSpPr/>
      </dsp:nvSpPr>
      <dsp:spPr>
        <a:xfrm>
          <a:off x="0" y="2175669"/>
          <a:ext cx="10888798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Extract from recent text book</a:t>
          </a:r>
          <a:endParaRPr lang="en-US" sz="2800" kern="1200"/>
        </a:p>
      </dsp:txBody>
      <dsp:txXfrm>
        <a:off x="0" y="2175669"/>
        <a:ext cx="10888798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6/17/22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DC66C59-2C94-659A-15E8-E17668C9C16E}"/>
              </a:ext>
            </a:extLst>
          </p:cNvPr>
          <p:cNvSpPr/>
          <p:nvPr userDrawn="1"/>
        </p:nvSpPr>
        <p:spPr>
          <a:xfrm>
            <a:off x="3143672" y="620688"/>
            <a:ext cx="1074420" cy="1123962"/>
          </a:xfrm>
          <a:prstGeom prst="ellipse">
            <a:avLst/>
          </a:prstGeom>
          <a:solidFill>
            <a:srgbClr val="99C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E1FEC3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884846-CAA7-1F40-730A-A0DA1D94A314}"/>
              </a:ext>
            </a:extLst>
          </p:cNvPr>
          <p:cNvSpPr/>
          <p:nvPr userDrawn="1"/>
        </p:nvSpPr>
        <p:spPr>
          <a:xfrm>
            <a:off x="4393352" y="657986"/>
            <a:ext cx="1074420" cy="1123962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4F4E3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B9758E-5343-F97B-06A4-DE0D7FF9B7EA}"/>
              </a:ext>
            </a:extLst>
          </p:cNvPr>
          <p:cNvSpPr/>
          <p:nvPr userDrawn="1"/>
        </p:nvSpPr>
        <p:spPr>
          <a:xfrm>
            <a:off x="5643032" y="651295"/>
            <a:ext cx="1074420" cy="1123962"/>
          </a:xfrm>
          <a:prstGeom prst="ellipse">
            <a:avLst/>
          </a:prstGeom>
          <a:solidFill>
            <a:srgbClr val="FFC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A92AAD-710A-FF7C-6115-87303FDDAB41}"/>
              </a:ext>
            </a:extLst>
          </p:cNvPr>
          <p:cNvSpPr/>
          <p:nvPr userDrawn="1"/>
        </p:nvSpPr>
        <p:spPr>
          <a:xfrm>
            <a:off x="6892712" y="714547"/>
            <a:ext cx="1074420" cy="1123962"/>
          </a:xfrm>
          <a:prstGeom prst="ellipse">
            <a:avLst/>
          </a:prstGeom>
          <a:solidFill>
            <a:srgbClr val="C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986699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BB011-511B-5AB0-C4A6-37CCDBC266F5}"/>
              </a:ext>
            </a:extLst>
          </p:cNvPr>
          <p:cNvSpPr/>
          <p:nvPr userDrawn="1"/>
        </p:nvSpPr>
        <p:spPr>
          <a:xfrm>
            <a:off x="8142392" y="702506"/>
            <a:ext cx="1074420" cy="1123962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161CA"/>
                </a:solidFill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50472C-E752-A432-EDC4-F9F76900A78D}"/>
              </a:ext>
            </a:extLst>
          </p:cNvPr>
          <p:cNvSpPr/>
          <p:nvPr userDrawn="1"/>
        </p:nvSpPr>
        <p:spPr>
          <a:xfrm>
            <a:off x="3124103" y="2156060"/>
            <a:ext cx="1074420" cy="1123962"/>
          </a:xfrm>
          <a:prstGeom prst="ellipse">
            <a:avLst/>
          </a:prstGeom>
          <a:solidFill>
            <a:srgbClr val="FF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E6FF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1B08F0-9031-016A-1409-568F58C7A96B}"/>
              </a:ext>
            </a:extLst>
          </p:cNvPr>
          <p:cNvSpPr/>
          <p:nvPr userDrawn="1"/>
        </p:nvSpPr>
        <p:spPr>
          <a:xfrm>
            <a:off x="4373783" y="2193358"/>
            <a:ext cx="1074420" cy="11239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CBAF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EA12E-FAAB-6FB4-593C-7EBE21B450C4}"/>
              </a:ext>
            </a:extLst>
          </p:cNvPr>
          <p:cNvSpPr/>
          <p:nvPr userDrawn="1"/>
        </p:nvSpPr>
        <p:spPr>
          <a:xfrm>
            <a:off x="5623463" y="2186667"/>
            <a:ext cx="1074420" cy="1123962"/>
          </a:xfrm>
          <a:prstGeom prst="ellipse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9900"/>
                </a:solidFill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E68083-05FA-21BE-276C-0867594224C5}"/>
              </a:ext>
            </a:extLst>
          </p:cNvPr>
          <p:cNvSpPr/>
          <p:nvPr userDrawn="1"/>
        </p:nvSpPr>
        <p:spPr>
          <a:xfrm>
            <a:off x="6873143" y="2249919"/>
            <a:ext cx="1074420" cy="1123962"/>
          </a:xfrm>
          <a:prstGeom prst="ellipse">
            <a:avLst/>
          </a:prstGeom>
          <a:solidFill>
            <a:srgbClr val="01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98BBDD"/>
                </a:solidFill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7F95B8-0FCC-C488-0782-6FA9D8F5A20B}"/>
              </a:ext>
            </a:extLst>
          </p:cNvPr>
          <p:cNvSpPr/>
          <p:nvPr userDrawn="1"/>
        </p:nvSpPr>
        <p:spPr>
          <a:xfrm>
            <a:off x="8122823" y="2237878"/>
            <a:ext cx="1074420" cy="1123962"/>
          </a:xfrm>
          <a:prstGeom prst="ellipse">
            <a:avLst/>
          </a:prstGeom>
          <a:solidFill>
            <a:srgbClr val="BDD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5400" dirty="0">
                <a:solidFill>
                  <a:srgbClr val="649800"/>
                </a:solidFill>
                <a:latin typeface="+mn-lt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DBF456-350C-78BD-FEB8-7E5F67842E83}"/>
              </a:ext>
            </a:extLst>
          </p:cNvPr>
          <p:cNvSpPr/>
          <p:nvPr userDrawn="1"/>
        </p:nvSpPr>
        <p:spPr>
          <a:xfrm>
            <a:off x="3124103" y="3545296"/>
            <a:ext cx="1074420" cy="1123962"/>
          </a:xfrm>
          <a:prstGeom prst="ellips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DDFAFF"/>
                </a:solidFill>
                <a:latin typeface="+mn-lt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353D0-79B6-0513-341D-8446DB529786}"/>
              </a:ext>
            </a:extLst>
          </p:cNvPr>
          <p:cNvSpPr/>
          <p:nvPr userDrawn="1"/>
        </p:nvSpPr>
        <p:spPr>
          <a:xfrm>
            <a:off x="4373783" y="3582594"/>
            <a:ext cx="1074420" cy="1123962"/>
          </a:xfrm>
          <a:prstGeom prst="ellipse">
            <a:avLst/>
          </a:prstGeom>
          <a:solidFill>
            <a:srgbClr val="99C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E3FFA8"/>
                </a:solidFill>
                <a:latin typeface="+mn-lt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FE835-7E7C-AF2F-1B21-C17A41E52A17}"/>
              </a:ext>
            </a:extLst>
          </p:cNvPr>
          <p:cNvSpPr/>
          <p:nvPr userDrawn="1"/>
        </p:nvSpPr>
        <p:spPr>
          <a:xfrm>
            <a:off x="5623463" y="3575903"/>
            <a:ext cx="1074420" cy="1123962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FFD5FE"/>
                </a:solidFill>
                <a:latin typeface="+mn-lt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67DB26-6427-999A-E93C-E4B8040F4978}"/>
              </a:ext>
            </a:extLst>
          </p:cNvPr>
          <p:cNvSpPr/>
          <p:nvPr userDrawn="1"/>
        </p:nvSpPr>
        <p:spPr>
          <a:xfrm>
            <a:off x="8122823" y="3627114"/>
            <a:ext cx="1074420" cy="1123962"/>
          </a:xfrm>
          <a:prstGeom prst="ellipse">
            <a:avLst/>
          </a:prstGeom>
          <a:solidFill>
            <a:srgbClr val="CC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3D6FF"/>
                </a:solidFill>
                <a:latin typeface="+mn-lt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263C74-FAFC-7AFE-77B8-AC17A1166D4B}"/>
              </a:ext>
            </a:extLst>
          </p:cNvPr>
          <p:cNvSpPr/>
          <p:nvPr userDrawn="1"/>
        </p:nvSpPr>
        <p:spPr>
          <a:xfrm>
            <a:off x="3124103" y="4950962"/>
            <a:ext cx="1074420" cy="1123200"/>
          </a:xfrm>
          <a:prstGeom prst="ellipse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C6E1D6"/>
                </a:solidFill>
                <a:latin typeface="+mn-lt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49CF2F-E7CB-B23B-3AEC-AE3523BAB67A}"/>
              </a:ext>
            </a:extLst>
          </p:cNvPr>
          <p:cNvSpPr/>
          <p:nvPr userDrawn="1"/>
        </p:nvSpPr>
        <p:spPr>
          <a:xfrm>
            <a:off x="4373783" y="4988260"/>
            <a:ext cx="1074420" cy="11239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BBDDFF"/>
                </a:solidFill>
                <a:latin typeface="+mn-lt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FE454D-928C-79D4-C80C-D6B8D73B921F}"/>
              </a:ext>
            </a:extLst>
          </p:cNvPr>
          <p:cNvSpPr/>
          <p:nvPr userDrawn="1"/>
        </p:nvSpPr>
        <p:spPr>
          <a:xfrm>
            <a:off x="6873143" y="3613248"/>
            <a:ext cx="1074420" cy="1123962"/>
          </a:xfrm>
          <a:prstGeom prst="ellipse">
            <a:avLst/>
          </a:prstGeom>
          <a:solidFill>
            <a:srgbClr val="FFC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AC724C-0791-D1C5-7351-C02BAFF0D6BD}"/>
              </a:ext>
            </a:extLst>
          </p:cNvPr>
          <p:cNvSpPr/>
          <p:nvPr userDrawn="1"/>
        </p:nvSpPr>
        <p:spPr>
          <a:xfrm>
            <a:off x="5623463" y="5002731"/>
            <a:ext cx="1074420" cy="1123962"/>
          </a:xfrm>
          <a:prstGeom prst="ellipse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FF9900"/>
                </a:solidFill>
                <a:latin typeface="+mn-lt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3572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3186535"/>
            <a:ext cx="5688632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72515" y="4453762"/>
            <a:ext cx="6916588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924982"/>
            <a:ext cx="6477000" cy="939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E55B68-73AF-D548-B212-5ACCF619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8129" y="1925638"/>
            <a:ext cx="4608910" cy="33877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11845106" cy="10954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Double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40768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6" r:id="rId4"/>
    <p:sldLayoutId id="2147483673" r:id="rId5"/>
    <p:sldLayoutId id="2147483674" r:id="rId6"/>
    <p:sldLayoutId id="2147483681" r:id="rId7"/>
    <p:sldLayoutId id="2147483675" r:id="rId8"/>
    <p:sldLayoutId id="2147483665" r:id="rId9"/>
    <p:sldLayoutId id="2147483667" r:id="rId10"/>
    <p:sldLayoutId id="2147483668" r:id="rId11"/>
    <p:sldLayoutId id="2147483664" r:id="rId12"/>
    <p:sldLayoutId id="2147483661" r:id="rId13"/>
    <p:sldLayoutId id="2147483676" r:id="rId14"/>
    <p:sldLayoutId id="2147483662" r:id="rId15"/>
    <p:sldLayoutId id="2147483660" r:id="rId16"/>
    <p:sldLayoutId id="2147483677" r:id="rId17"/>
    <p:sldLayoutId id="2147483678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lrightsmuseum.org/permexhibits.ht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599" y="3224635"/>
            <a:ext cx="7924800" cy="865930"/>
          </a:xfrm>
        </p:spPr>
        <p:txBody>
          <a:bodyPr/>
          <a:lstStyle/>
          <a:p>
            <a:r>
              <a:rPr lang="en-GB" altLang="en-US" sz="4800" dirty="0"/>
              <a:t>Free at last? </a:t>
            </a:r>
            <a:br>
              <a:rPr lang="en-GB" altLang="en-US" sz="4800" dirty="0"/>
            </a:br>
            <a:endParaRPr lang="en-US" sz="48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DC107-0135-AEB4-3C4C-159ECF961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4069161"/>
            <a:ext cx="7924800" cy="457200"/>
          </a:xfrm>
        </p:spPr>
        <p:txBody>
          <a:bodyPr/>
          <a:lstStyle/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far had Civil Rights come in the 20 years after the Second World War?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89D006-9A4B-0386-09CC-9B0ED4A77FFE}"/>
              </a:ext>
            </a:extLst>
          </p:cNvPr>
          <p:cNvSpPr txBox="1">
            <a:spLocks/>
          </p:cNvSpPr>
          <p:nvPr/>
        </p:nvSpPr>
        <p:spPr>
          <a:xfrm>
            <a:off x="4151784" y="51054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000" dirty="0">
                <a:solidFill>
                  <a:srgbClr val="898989"/>
                </a:solidFill>
              </a:rPr>
              <a:t>Part of a 3 or 4 lesson enquiry</a:t>
            </a:r>
          </a:p>
        </p:txBody>
      </p:sp>
    </p:spTree>
    <p:extLst>
      <p:ext uri="{BB962C8B-B14F-4D97-AF65-F5344CB8AC3E}">
        <p14:creationId xmlns:p14="http://schemas.microsoft.com/office/powerpoint/2010/main" val="294896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ulturequest.us/ecomm/annstillman/Steps.jpg">
            <a:extLst>
              <a:ext uri="{FF2B5EF4-FFF2-40B4-BE49-F238E27FC236}">
                <a16:creationId xmlns:a16="http://schemas.microsoft.com/office/drawing/2014/main" id="{F632B4BC-2EFA-3D96-8879-722884D0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300913"/>
            <a:ext cx="4505325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img.allposters.com/6/LRG/12/1288/JNDO000Z.jpg">
            <a:extLst>
              <a:ext uri="{FF2B5EF4-FFF2-40B4-BE49-F238E27FC236}">
                <a16:creationId xmlns:a16="http://schemas.microsoft.com/office/drawing/2014/main" id="{4C61CBFD-EEDB-A08A-4F25-734857DA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737" y="300913"/>
            <a:ext cx="3509200" cy="540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www.cjonline.com/indepth/brown/multimedia/topekastate.jpg">
            <a:extLst>
              <a:ext uri="{FF2B5EF4-FFF2-40B4-BE49-F238E27FC236}">
                <a16:creationId xmlns:a16="http://schemas.microsoft.com/office/drawing/2014/main" id="{C36FBF88-1A55-9521-41C2-B5248D0B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4" y="2852936"/>
            <a:ext cx="5575048" cy="3072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1E2A671-B280-D226-5D70-CC98B9A8774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7C89BFCF-E4D1-324E-96DF-21662E0387EE}" type="slidenum">
              <a:rPr lang="en-GB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8507F-FBD1-3E59-C2C1-11A8310E7FC5}"/>
              </a:ext>
            </a:extLst>
          </p:cNvPr>
          <p:cNvSpPr/>
          <p:nvPr/>
        </p:nvSpPr>
        <p:spPr>
          <a:xfrm>
            <a:off x="500063" y="357188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29775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ED94BB-BC90-475D-F72F-3FA040021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73007"/>
              </p:ext>
            </p:extLst>
          </p:nvPr>
        </p:nvGraphicFramePr>
        <p:xfrm>
          <a:off x="473397" y="476672"/>
          <a:ext cx="11245205" cy="5471889"/>
        </p:xfrm>
        <a:graphic>
          <a:graphicData uri="http://schemas.openxmlformats.org/drawingml/2006/table">
            <a:tbl>
              <a:tblPr/>
              <a:tblGrid>
                <a:gridCol w="2812325">
                  <a:extLst>
                    <a:ext uri="{9D8B030D-6E8A-4147-A177-3AD203B41FA5}">
                      <a16:colId xmlns:a16="http://schemas.microsoft.com/office/drawing/2014/main" val="3170924342"/>
                    </a:ext>
                  </a:extLst>
                </a:gridCol>
                <a:gridCol w="2810277">
                  <a:extLst>
                    <a:ext uri="{9D8B030D-6E8A-4147-A177-3AD203B41FA5}">
                      <a16:colId xmlns:a16="http://schemas.microsoft.com/office/drawing/2014/main" val="1098643321"/>
                    </a:ext>
                  </a:extLst>
                </a:gridCol>
                <a:gridCol w="2812326">
                  <a:extLst>
                    <a:ext uri="{9D8B030D-6E8A-4147-A177-3AD203B41FA5}">
                      <a16:colId xmlns:a16="http://schemas.microsoft.com/office/drawing/2014/main" val="2647447761"/>
                    </a:ext>
                  </a:extLst>
                </a:gridCol>
                <a:gridCol w="2810277">
                  <a:extLst>
                    <a:ext uri="{9D8B030D-6E8A-4147-A177-3AD203B41FA5}">
                      <a16:colId xmlns:a16="http://schemas.microsoft.com/office/drawing/2014/main" val="1759398969"/>
                    </a:ext>
                  </a:extLst>
                </a:gridCol>
              </a:tblGrid>
              <a:tr h="27367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Rosa Parks and the bus boycott 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Horrific murder of Emmett Till........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Bombing of church in Birmingham Alabama, kills 4 black children...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Little Rock, armed escort needed for black students......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08334"/>
                  </a:ext>
                </a:extLst>
              </a:tr>
              <a:tr h="2735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March on Washington and Martin Luther King’s speech 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Freedom riders challenge segregation of buses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Restaurant sit-ins 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 desegregated in legal case of Brown v Topeka......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76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9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0761EE-D543-2284-D600-6A23BD19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518" y="116632"/>
            <a:ext cx="8676964" cy="61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9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B763A7-9E29-5E34-24C3-34D6E4E2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82" y="19836"/>
            <a:ext cx="8708435" cy="620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8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A7B32C-2106-58C5-C6AB-B878DEFA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116632"/>
            <a:ext cx="8729284" cy="611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9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586DCD-B9B0-42A2-DF32-BA511F29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516" y="0"/>
            <a:ext cx="8712968" cy="62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15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A03B92-BC34-8756-7006-4896C1F8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571" y="-1"/>
            <a:ext cx="8751925" cy="626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20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10D6F1-725B-51F0-515A-3FCB029B8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528" y="188640"/>
            <a:ext cx="882332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96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6CED5E-D701-4398-F20A-C565EF32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116632"/>
            <a:ext cx="8784976" cy="618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7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1611D-D949-68DF-C1A8-B435C1E38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own class living graph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18B114-FF63-AB0C-6004-477E9378B4B1}"/>
              </a:ext>
            </a:extLst>
          </p:cNvPr>
          <p:cNvCxnSpPr/>
          <p:nvPr/>
        </p:nvCxnSpPr>
        <p:spPr>
          <a:xfrm rot="5400000">
            <a:off x="-1393032" y="3679032"/>
            <a:ext cx="4500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3CC341-6911-1F5C-30C7-1DA484F3CB1B}"/>
              </a:ext>
            </a:extLst>
          </p:cNvPr>
          <p:cNvCxnSpPr>
            <a:cxnSpLocks/>
          </p:cNvCxnSpPr>
          <p:nvPr/>
        </p:nvCxnSpPr>
        <p:spPr>
          <a:xfrm>
            <a:off x="857249" y="5929314"/>
            <a:ext cx="1099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>
            <a:extLst>
              <a:ext uri="{FF2B5EF4-FFF2-40B4-BE49-F238E27FC236}">
                <a16:creationId xmlns:a16="http://schemas.microsoft.com/office/drawing/2014/main" id="{9B09CEB5-A017-8A19-E238-49022C833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9" y="957370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+mj-lt"/>
              </a:rPr>
              <a:t>Equality</a:t>
            </a: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D4F65176-2A67-32F7-99EF-4F13240A5EBA}"/>
              </a:ext>
            </a:extLst>
          </p:cNvPr>
          <p:cNvSpPr/>
          <p:nvPr/>
        </p:nvSpPr>
        <p:spPr>
          <a:xfrm rot="16200000">
            <a:off x="-1814252" y="3563680"/>
            <a:ext cx="4429128" cy="3021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7A2EA73-FB70-AF69-0002-2E5B1A41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000750"/>
            <a:ext cx="11072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+mj-lt"/>
              </a:rPr>
              <a:t>1950                        	 1955                  	                     1960             		          1963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AD96F-AD2B-5725-8F79-6C182BBBEE7E}"/>
              </a:ext>
            </a:extLst>
          </p:cNvPr>
          <p:cNvSpPr txBox="1"/>
          <p:nvPr/>
        </p:nvSpPr>
        <p:spPr>
          <a:xfrm>
            <a:off x="2423592" y="2291118"/>
            <a:ext cx="4946650" cy="2031325"/>
          </a:xfrm>
          <a:prstGeom prst="rect">
            <a:avLst/>
          </a:prstGeom>
          <a:solidFill>
            <a:schemeClr val="bg1"/>
          </a:solidFill>
          <a:ln>
            <a:solidFill>
              <a:srgbClr val="8B1C86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+mn-lt"/>
              </a:rPr>
              <a:t>Draw a living graph to show </a:t>
            </a:r>
          </a:p>
          <a:p>
            <a:pPr eaLnBrk="1" hangingPunct="1">
              <a:buFontTx/>
              <a:buAutoNum type="alphaLcPeriod"/>
            </a:pPr>
            <a:r>
              <a:rPr lang="en-GB" altLang="en-US" dirty="0">
                <a:latin typeface="+mn-lt"/>
              </a:rPr>
              <a:t> Starting point</a:t>
            </a:r>
          </a:p>
          <a:p>
            <a:pPr eaLnBrk="1" hangingPunct="1">
              <a:buFontTx/>
              <a:buAutoNum type="alphaLcPeriod"/>
            </a:pPr>
            <a:r>
              <a:rPr lang="en-GB" altLang="en-US" dirty="0">
                <a:latin typeface="+mn-lt"/>
              </a:rPr>
              <a:t> When fortunes improved and by how much</a:t>
            </a:r>
          </a:p>
          <a:p>
            <a:pPr eaLnBrk="1" hangingPunct="1">
              <a:buFontTx/>
              <a:buAutoNum type="alphaLcPeriod"/>
            </a:pPr>
            <a:r>
              <a:rPr lang="en-GB" altLang="en-US" dirty="0">
                <a:latin typeface="+mn-lt"/>
              </a:rPr>
              <a:t> When things didn’t improve much</a:t>
            </a:r>
          </a:p>
          <a:p>
            <a:pPr eaLnBrk="1" hangingPunct="1">
              <a:buFontTx/>
              <a:buAutoNum type="alphaLcPeriod"/>
            </a:pPr>
            <a:r>
              <a:rPr lang="en-GB" altLang="en-US" dirty="0">
                <a:latin typeface="+mn-lt"/>
              </a:rPr>
              <a:t> How far the struggle for equality has actually come</a:t>
            </a:r>
          </a:p>
        </p:txBody>
      </p:sp>
    </p:spTree>
    <p:extLst>
      <p:ext uri="{BB962C8B-B14F-4D97-AF65-F5344CB8AC3E}">
        <p14:creationId xmlns:p14="http://schemas.microsoft.com/office/powerpoint/2010/main" val="19088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0ECD815-E63A-54C2-93D1-F20B18A1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052" y="188640"/>
            <a:ext cx="8496436" cy="606108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79114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1611D-D949-68DF-C1A8-B435C1E38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/>
              <a:t>Which were the most important turning points in the </a:t>
            </a:r>
          </a:p>
          <a:p>
            <a:r>
              <a:rPr lang="en-GB" altLang="en-US" dirty="0"/>
              <a:t>Civil Rights Movement 1950-63?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18B114-FF63-AB0C-6004-477E9378B4B1}"/>
              </a:ext>
            </a:extLst>
          </p:cNvPr>
          <p:cNvCxnSpPr>
            <a:cxnSpLocks/>
          </p:cNvCxnSpPr>
          <p:nvPr/>
        </p:nvCxnSpPr>
        <p:spPr>
          <a:xfrm>
            <a:off x="857247" y="1934165"/>
            <a:ext cx="3" cy="399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3CC341-6911-1F5C-30C7-1DA484F3CB1B}"/>
              </a:ext>
            </a:extLst>
          </p:cNvPr>
          <p:cNvCxnSpPr>
            <a:cxnSpLocks/>
          </p:cNvCxnSpPr>
          <p:nvPr/>
        </p:nvCxnSpPr>
        <p:spPr>
          <a:xfrm>
            <a:off x="857249" y="5929314"/>
            <a:ext cx="1099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>
            <a:extLst>
              <a:ext uri="{FF2B5EF4-FFF2-40B4-BE49-F238E27FC236}">
                <a16:creationId xmlns:a16="http://schemas.microsoft.com/office/drawing/2014/main" id="{9B09CEB5-A017-8A19-E238-49022C833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845" y="1339649"/>
            <a:ext cx="1534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+mj-lt"/>
              </a:rPr>
              <a:t>Very significant</a:t>
            </a: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D4F65176-2A67-32F7-99EF-4F13240A5EBA}"/>
              </a:ext>
            </a:extLst>
          </p:cNvPr>
          <p:cNvSpPr/>
          <p:nvPr/>
        </p:nvSpPr>
        <p:spPr>
          <a:xfrm rot="16200000">
            <a:off x="-1424226" y="3779053"/>
            <a:ext cx="3714750" cy="3571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7A2EA73-FB70-AF69-0002-2E5B1A41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000750"/>
            <a:ext cx="11072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+mj-lt"/>
              </a:rPr>
              <a:t>1950                        	 1955                  	                     1960             		          1963</a:t>
            </a:r>
          </a:p>
        </p:txBody>
      </p:sp>
    </p:spTree>
    <p:extLst>
      <p:ext uri="{BB962C8B-B14F-4D97-AF65-F5344CB8AC3E}">
        <p14:creationId xmlns:p14="http://schemas.microsoft.com/office/powerpoint/2010/main" val="242973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4259B-CD62-E78A-5922-11C9B5DB2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12241360" cy="603355"/>
          </a:xfrm>
        </p:spPr>
        <p:txBody>
          <a:bodyPr/>
          <a:lstStyle/>
          <a:p>
            <a:r>
              <a:rPr lang="en-GB" altLang="en-US" sz="3600" dirty="0"/>
              <a:t>Looking for significance</a:t>
            </a:r>
            <a:r>
              <a:rPr lang="en-GB" altLang="en-US" dirty="0"/>
              <a:t>. Which are the key criteria?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833711E-9823-3349-38DB-C6CEE2F0CA4D}"/>
              </a:ext>
            </a:extLst>
          </p:cNvPr>
          <p:cNvSpPr txBox="1">
            <a:spLocks/>
          </p:cNvSpPr>
          <p:nvPr/>
        </p:nvSpPr>
        <p:spPr>
          <a:xfrm>
            <a:off x="407368" y="908720"/>
            <a:ext cx="1178463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/>
              <a:t>Dealt with a major issue (right to vote, health, education, fair policing, segregation)</a:t>
            </a:r>
          </a:p>
          <a:p>
            <a:pPr>
              <a:lnSpc>
                <a:spcPct val="150000"/>
              </a:lnSpc>
            </a:pPr>
            <a:r>
              <a:rPr lang="en-GB" altLang="en-US"/>
              <a:t>Brought about instant improvement</a:t>
            </a:r>
          </a:p>
          <a:p>
            <a:pPr>
              <a:lnSpc>
                <a:spcPct val="150000"/>
              </a:lnSpc>
            </a:pPr>
            <a:r>
              <a:rPr lang="en-GB" altLang="en-US"/>
              <a:t>Led to a big change quite quickly</a:t>
            </a:r>
          </a:p>
          <a:p>
            <a:pPr>
              <a:lnSpc>
                <a:spcPct val="150000"/>
              </a:lnSpc>
            </a:pPr>
            <a:r>
              <a:rPr lang="en-GB" altLang="en-US"/>
              <a:t>Encouraged others to takes steps they might not have done</a:t>
            </a:r>
          </a:p>
          <a:p>
            <a:pPr>
              <a:lnSpc>
                <a:spcPct val="150000"/>
              </a:lnSpc>
            </a:pPr>
            <a:r>
              <a:rPr lang="en-GB" altLang="en-US"/>
              <a:t>High profile event; large crowd. Media coverage</a:t>
            </a:r>
          </a:p>
          <a:p>
            <a:pPr>
              <a:lnSpc>
                <a:spcPct val="150000"/>
              </a:lnSpc>
            </a:pPr>
            <a:r>
              <a:rPr lang="en-GB" altLang="en-US"/>
              <a:t>Changed people’s thinking forever.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955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4259B-CD62-E78A-5922-11C9B5DB2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</p:spPr>
        <p:txBody>
          <a:bodyPr anchor="ctr">
            <a:normAutofit/>
          </a:bodyPr>
          <a:lstStyle/>
          <a:p>
            <a:r>
              <a:rPr lang="en-GB" altLang="en-US" b="1" kern="1200">
                <a:latin typeface="Century Gothic" panose="020B0502020202020204" pitchFamily="34" charset="0"/>
                <a:ea typeface="+mn-ea"/>
                <a:cs typeface="+mn-cs"/>
              </a:rPr>
              <a:t>Examples please!</a:t>
            </a:r>
            <a:endParaRPr lang="en-GB" b="1" kern="120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64F99D0-125D-2BD6-7B29-69B2F7B7D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2746"/>
              </p:ext>
            </p:extLst>
          </p:nvPr>
        </p:nvGraphicFramePr>
        <p:xfrm>
          <a:off x="651601" y="1988840"/>
          <a:ext cx="1088879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245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9E76FDB-DFE1-2DFA-B805-82C71E3349C3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1728" y="332656"/>
            <a:ext cx="9468544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3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45A59-71F3-F92D-7FFA-790F58F5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all textbooks agree?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7FC9-41DA-5DD5-FFF4-CF162EDFF940}"/>
              </a:ext>
            </a:extLst>
          </p:cNvPr>
          <p:cNvSpPr txBox="1">
            <a:spLocks/>
          </p:cNvSpPr>
          <p:nvPr/>
        </p:nvSpPr>
        <p:spPr>
          <a:xfrm>
            <a:off x="432284" y="1038225"/>
            <a:ext cx="11327432" cy="4781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/>
              <a:t>One KS3 book starts with the Montgomery bus boycott, nothing before 1955.</a:t>
            </a:r>
          </a:p>
          <a:p>
            <a:pPr>
              <a:lnSpc>
                <a:spcPct val="150000"/>
              </a:lnSpc>
            </a:pPr>
            <a:r>
              <a:rPr lang="en-GB" altLang="en-US"/>
              <a:t>No reference to Emmett Till at all in a widely used GCSE textbook on the topic.</a:t>
            </a:r>
          </a:p>
          <a:p>
            <a:pPr>
              <a:lnSpc>
                <a:spcPct val="150000"/>
              </a:lnSpc>
            </a:pPr>
            <a:r>
              <a:rPr lang="en-GB" altLang="en-US"/>
              <a:t>One KS3 book has a whole double-page spread on Emmett Till.</a:t>
            </a:r>
          </a:p>
          <a:p>
            <a:pPr>
              <a:lnSpc>
                <a:spcPct val="150000"/>
              </a:lnSpc>
            </a:pPr>
            <a:r>
              <a:rPr lang="en-GB" altLang="en-US"/>
              <a:t>Some say that events had a negative effect, making whites even more determined to stop Civil Rights!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08828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45A59-71F3-F92D-7FFA-790F58F5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12072664" cy="603355"/>
          </a:xfrm>
        </p:spPr>
        <p:txBody>
          <a:bodyPr/>
          <a:lstStyle/>
          <a:p>
            <a:r>
              <a:rPr lang="en-US" dirty="0"/>
              <a:t>10 words and phrases that express significance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46E15C3-0737-F464-D91E-8EEE2BBBDE87}"/>
              </a:ext>
            </a:extLst>
          </p:cNvPr>
          <p:cNvSpPr txBox="1">
            <a:spLocks noChangeArrowheads="1"/>
          </p:cNvSpPr>
          <p:nvPr/>
        </p:nvSpPr>
        <p:spPr bwMode="auto">
          <a:xfrm rot="20961082">
            <a:off x="1942929" y="1280736"/>
            <a:ext cx="1800225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+mn-lt"/>
              </a:rPr>
              <a:t>Started the ball rolling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8F187CD-5563-CDA5-EB9E-F21803DDE94E}"/>
              </a:ext>
            </a:extLst>
          </p:cNvPr>
          <p:cNvSpPr txBox="1">
            <a:spLocks noChangeArrowheads="1"/>
          </p:cNvSpPr>
          <p:nvPr/>
        </p:nvSpPr>
        <p:spPr bwMode="auto">
          <a:xfrm rot="21094902">
            <a:off x="5251279" y="1441589"/>
            <a:ext cx="208915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+mn-lt"/>
              </a:rPr>
              <a:t>A landmark case/event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2DDB-F5ED-71F4-44D2-9F7B75E50CB7}"/>
              </a:ext>
            </a:extLst>
          </p:cNvPr>
          <p:cNvSpPr txBox="1"/>
          <p:nvPr/>
        </p:nvSpPr>
        <p:spPr>
          <a:xfrm rot="455295">
            <a:off x="3811417" y="2661345"/>
            <a:ext cx="2232025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Without this it wouldn’t have happened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00A1708-ADFE-2412-FA2D-0703BE3B7BB9}"/>
              </a:ext>
            </a:extLst>
          </p:cNvPr>
          <p:cNvSpPr txBox="1">
            <a:spLocks noChangeArrowheads="1"/>
          </p:cNvSpPr>
          <p:nvPr/>
        </p:nvSpPr>
        <p:spPr bwMode="auto">
          <a:xfrm rot="1229011">
            <a:off x="6643517" y="2779425"/>
            <a:ext cx="1568450" cy="457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+mn-lt"/>
              </a:rPr>
              <a:t>Crucial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A6EC1-DA2A-90F5-2E32-2EDF33C6E575}"/>
              </a:ext>
            </a:extLst>
          </p:cNvPr>
          <p:cNvSpPr txBox="1"/>
          <p:nvPr/>
        </p:nvSpPr>
        <p:spPr>
          <a:xfrm rot="20283046">
            <a:off x="2587454" y="4956314"/>
            <a:ext cx="25717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Fundamental to the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39EE3-3EC7-F515-AD8A-633D2D5CE08F}"/>
              </a:ext>
            </a:extLst>
          </p:cNvPr>
          <p:cNvSpPr txBox="1"/>
          <p:nvPr/>
        </p:nvSpPr>
        <p:spPr>
          <a:xfrm rot="660092">
            <a:off x="5706892" y="4733638"/>
            <a:ext cx="2357437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The  catalyst that led to other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9A816-A8A3-E863-F8E4-E72D725BEDDF}"/>
              </a:ext>
            </a:extLst>
          </p:cNvPr>
          <p:cNvSpPr txBox="1"/>
          <p:nvPr/>
        </p:nvSpPr>
        <p:spPr>
          <a:xfrm rot="21001758">
            <a:off x="7627767" y="3403223"/>
            <a:ext cx="19288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The key turning point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AF090BF-A679-80A4-98E2-C7407199793B}"/>
              </a:ext>
            </a:extLst>
          </p:cNvPr>
          <p:cNvSpPr txBox="1">
            <a:spLocks noChangeArrowheads="1"/>
          </p:cNvSpPr>
          <p:nvPr/>
        </p:nvSpPr>
        <p:spPr bwMode="auto">
          <a:xfrm rot="21419714">
            <a:off x="8277054" y="1022530"/>
            <a:ext cx="1285875" cy="193899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+mn-lt"/>
              </a:rPr>
              <a:t>The spark that set alight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49BC8-4CEA-4F18-96FD-9E25EEE5E337}"/>
              </a:ext>
            </a:extLst>
          </p:cNvPr>
          <p:cNvSpPr txBox="1"/>
          <p:nvPr/>
        </p:nvSpPr>
        <p:spPr>
          <a:xfrm>
            <a:off x="8399292" y="5162263"/>
            <a:ext cx="1714500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Pivotal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5689EF0D-E5A9-70D3-90A1-563E8C3C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417" y="3592225"/>
            <a:ext cx="1785937" cy="156966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+mn-lt"/>
              </a:rPr>
              <a:t>Tranformed the movement</a:t>
            </a:r>
          </a:p>
        </p:txBody>
      </p:sp>
    </p:spTree>
    <p:extLst>
      <p:ext uri="{BB962C8B-B14F-4D97-AF65-F5344CB8AC3E}">
        <p14:creationId xmlns:p14="http://schemas.microsoft.com/office/powerpoint/2010/main" val="136327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45A59-71F3-F92D-7FFA-790F58F5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12072664" cy="603355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2D876C-5FC8-EAC1-244A-33556227BE0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1734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hlinkClick r:id="rId2"/>
              </a:rPr>
              <a:t>Civil Rights Museum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4029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ivilRightsSitdown">
            <a:extLst>
              <a:ext uri="{FF2B5EF4-FFF2-40B4-BE49-F238E27FC236}">
                <a16:creationId xmlns:a16="http://schemas.microsoft.com/office/drawing/2014/main" id="{A50B805C-1B14-25FC-A5B0-0F01EAC0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142875"/>
            <a:ext cx="5756275" cy="412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F1A410-9910-E04A-EF9C-A3ABF7E61D58}"/>
              </a:ext>
            </a:extLst>
          </p:cNvPr>
          <p:cNvSpPr/>
          <p:nvPr/>
        </p:nvSpPr>
        <p:spPr>
          <a:xfrm>
            <a:off x="1055440" y="145458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</a:t>
            </a:r>
          </a:p>
        </p:txBody>
      </p:sp>
      <p:pic>
        <p:nvPicPr>
          <p:cNvPr id="4" name="Picture 3" descr="sitin2">
            <a:extLst>
              <a:ext uri="{FF2B5EF4-FFF2-40B4-BE49-F238E27FC236}">
                <a16:creationId xmlns:a16="http://schemas.microsoft.com/office/drawing/2014/main" id="{A1780D39-5168-851E-645C-819FCBC6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2565400"/>
            <a:ext cx="4624387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rp">
            <a:extLst>
              <a:ext uri="{FF2B5EF4-FFF2-40B4-BE49-F238E27FC236}">
                <a16:creationId xmlns:a16="http://schemas.microsoft.com/office/drawing/2014/main" id="{0159648D-490C-A41A-FED6-3F71CC6B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86" y="2132856"/>
            <a:ext cx="4861579" cy="3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%20%20apple%20computer%20Rosa%20Parks">
            <a:extLst>
              <a:ext uri="{FF2B5EF4-FFF2-40B4-BE49-F238E27FC236}">
                <a16:creationId xmlns:a16="http://schemas.microsoft.com/office/drawing/2014/main" id="{73F146BA-7188-729A-3C3B-F22FE206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4705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3325CD-8937-789A-D8B4-D0D696C3BA88}"/>
              </a:ext>
            </a:extLst>
          </p:cNvPr>
          <p:cNvSpPr/>
          <p:nvPr/>
        </p:nvSpPr>
        <p:spPr>
          <a:xfrm>
            <a:off x="500063" y="357188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852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ourse.cas.sc.edu/germanyk/post1945/images/The%20Southern%20Problem/fr-anniston5.jpg">
            <a:extLst>
              <a:ext uri="{FF2B5EF4-FFF2-40B4-BE49-F238E27FC236}">
                <a16:creationId xmlns:a16="http://schemas.microsoft.com/office/drawing/2014/main" id="{BB6ABF0E-81D7-D814-D8BE-7C887ADF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9" y="71438"/>
            <a:ext cx="4267200" cy="321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BEB139-19D2-A9B1-C4E7-F91B4EC79B7A}"/>
              </a:ext>
            </a:extLst>
          </p:cNvPr>
          <p:cNvSpPr/>
          <p:nvPr/>
        </p:nvSpPr>
        <p:spPr>
          <a:xfrm>
            <a:off x="500063" y="357188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</a:t>
            </a:r>
          </a:p>
        </p:txBody>
      </p:sp>
      <p:pic>
        <p:nvPicPr>
          <p:cNvPr id="5" name="Picture 4" descr="http://biology.clc.uc.edu/fankhauser/Society/freedom_rides/freedom_ride_jpegs/17_slide0019_image035.jpg">
            <a:extLst>
              <a:ext uri="{FF2B5EF4-FFF2-40B4-BE49-F238E27FC236}">
                <a16:creationId xmlns:a16="http://schemas.microsoft.com/office/drawing/2014/main" id="{5258EEF0-FF94-3C32-A4B3-527AEA68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134" y="528638"/>
            <a:ext cx="2838450" cy="5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alph Abernathy (right) and Martin Luther King Jr. participate in one of the Freedom Rides, ">
            <a:extLst>
              <a:ext uri="{FF2B5EF4-FFF2-40B4-BE49-F238E27FC236}">
                <a16:creationId xmlns:a16="http://schemas.microsoft.com/office/drawing/2014/main" id="{DA47C7D4-20BB-1727-A8F1-77D8ED9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886" y="3649380"/>
            <a:ext cx="3451914" cy="230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EB904-7DB4-F4A7-6813-899C18B6A5A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FBABA1E3-69B2-8847-8005-F28DA15524FD}" type="slidenum">
              <a:rPr lang="en-GB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6" descr="s84_6p1">
            <a:extLst>
              <a:ext uri="{FF2B5EF4-FFF2-40B4-BE49-F238E27FC236}">
                <a16:creationId xmlns:a16="http://schemas.microsoft.com/office/drawing/2014/main" id="{DBDA630E-FB2C-BA21-BD61-2AE51BEC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42" y="1607345"/>
            <a:ext cx="479901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hc_int_photo_centralhigh">
            <a:extLst>
              <a:ext uri="{FF2B5EF4-FFF2-40B4-BE49-F238E27FC236}">
                <a16:creationId xmlns:a16="http://schemas.microsoft.com/office/drawing/2014/main" id="{8F885BCF-E010-2467-12DE-1C4B09BB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" y="2852936"/>
            <a:ext cx="4724399" cy="3193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ittle%20rock%20nine">
            <a:extLst>
              <a:ext uri="{FF2B5EF4-FFF2-40B4-BE49-F238E27FC236}">
                <a16:creationId xmlns:a16="http://schemas.microsoft.com/office/drawing/2014/main" id="{D4FC1E71-3F83-F338-066B-4D498225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09550"/>
            <a:ext cx="4724400" cy="307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0299E0-777A-263B-0AEF-1A67E513AB29}"/>
              </a:ext>
            </a:extLst>
          </p:cNvPr>
          <p:cNvSpPr/>
          <p:nvPr/>
        </p:nvSpPr>
        <p:spPr>
          <a:xfrm>
            <a:off x="500063" y="357188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</a:t>
            </a:r>
          </a:p>
        </p:txBody>
      </p:sp>
      <p:pic>
        <p:nvPicPr>
          <p:cNvPr id="2" name="Picture 4" descr="_39295257_littlerock238">
            <a:extLst>
              <a:ext uri="{FF2B5EF4-FFF2-40B4-BE49-F238E27FC236}">
                <a16:creationId xmlns:a16="http://schemas.microsoft.com/office/drawing/2014/main" id="{CEF49E5C-26E8-8EBA-04DA-278FD5F4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8" y="2515872"/>
            <a:ext cx="4443809" cy="356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1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timeinc.net/time/photoessays/2006/martin_luther_king/images/01.jpg">
            <a:extLst>
              <a:ext uri="{FF2B5EF4-FFF2-40B4-BE49-F238E27FC236}">
                <a16:creationId xmlns:a16="http://schemas.microsoft.com/office/drawing/2014/main" id="{332D97C6-469F-24BF-451A-262E87B91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36" y="1700808"/>
            <a:ext cx="6045696" cy="415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60D47A2-CEFC-DDCC-55D0-B4F6E5A931FB}"/>
              </a:ext>
            </a:extLst>
          </p:cNvPr>
          <p:cNvSpPr/>
          <p:nvPr/>
        </p:nvSpPr>
        <p:spPr>
          <a:xfrm>
            <a:off x="500063" y="357188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</a:t>
            </a:r>
          </a:p>
        </p:txBody>
      </p:sp>
      <p:pic>
        <p:nvPicPr>
          <p:cNvPr id="4" name="Picture 6" descr="http://www.voyagesphotosmanu.com/Complet/images/martin_luther_king_dream.jpg">
            <a:extLst>
              <a:ext uri="{FF2B5EF4-FFF2-40B4-BE49-F238E27FC236}">
                <a16:creationId xmlns:a16="http://schemas.microsoft.com/office/drawing/2014/main" id="{26BF7D22-E950-9664-0761-45973FFA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148" y="357188"/>
            <a:ext cx="5832515" cy="374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2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indycitizen.com/files/dc6.jpg">
            <a:extLst>
              <a:ext uri="{FF2B5EF4-FFF2-40B4-BE49-F238E27FC236}">
                <a16:creationId xmlns:a16="http://schemas.microsoft.com/office/drawing/2014/main" id="{062CBA88-9FDD-E790-0305-600095FD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170" y="1511752"/>
            <a:ext cx="5667672" cy="427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lojsociety.org/docvideos_files/untold_story_of_emmett_louis_till.jpg">
            <a:extLst>
              <a:ext uri="{FF2B5EF4-FFF2-40B4-BE49-F238E27FC236}">
                <a16:creationId xmlns:a16="http://schemas.microsoft.com/office/drawing/2014/main" id="{3071FDA9-9EE4-0BD6-23BF-BB76E08B8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1268760"/>
            <a:ext cx="32861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652F70C-0BBE-D2D7-931F-55432DDA75B6}"/>
              </a:ext>
            </a:extLst>
          </p:cNvPr>
          <p:cNvSpPr/>
          <p:nvPr/>
        </p:nvSpPr>
        <p:spPr>
          <a:xfrm>
            <a:off x="479376" y="268635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394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culty.smu.edu/dsimon/Change%20Pics/church_bombing_girls_ap.jpg">
            <a:extLst>
              <a:ext uri="{FF2B5EF4-FFF2-40B4-BE49-F238E27FC236}">
                <a16:creationId xmlns:a16="http://schemas.microsoft.com/office/drawing/2014/main" id="{333501BB-35F9-6B54-C4EF-D6DE438C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411" y="1033361"/>
            <a:ext cx="2415232" cy="339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amage.gif (30931 bytes)">
            <a:extLst>
              <a:ext uri="{FF2B5EF4-FFF2-40B4-BE49-F238E27FC236}">
                <a16:creationId xmlns:a16="http://schemas.microsoft.com/office/drawing/2014/main" id="{0FA74983-6EB0-4BA4-98F2-A30EAE69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274" y="3680012"/>
            <a:ext cx="196215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1EF13B8-980F-7BEE-9CC8-379C697F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32" y="2752006"/>
            <a:ext cx="514350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E6F0B1D-C813-A204-575D-8C8D8B954005}"/>
              </a:ext>
            </a:extLst>
          </p:cNvPr>
          <p:cNvSpPr/>
          <p:nvPr/>
        </p:nvSpPr>
        <p:spPr>
          <a:xfrm>
            <a:off x="335360" y="349495"/>
            <a:ext cx="85725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G</a:t>
            </a:r>
          </a:p>
        </p:txBody>
      </p:sp>
      <p:pic>
        <p:nvPicPr>
          <p:cNvPr id="3" name="Picture 2" descr="http://faculty.smu.edu/dsimon/Change%20Pics/church4.jpeg">
            <a:extLst>
              <a:ext uri="{FF2B5EF4-FFF2-40B4-BE49-F238E27FC236}">
                <a16:creationId xmlns:a16="http://schemas.microsoft.com/office/drawing/2014/main" id="{B05984B4-5967-DFD9-463C-2A71B295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909" y="189833"/>
            <a:ext cx="4055707" cy="323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51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544D63A-798D-ED4B-B6C0-064E661240BF}" vid="{BD07AE39-F12E-2741-8E7B-D79AE0B8D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399</Words>
  <Application>Microsoft Macintosh PowerPoint</Application>
  <PresentationFormat>Widescreen</PresentationFormat>
  <Paragraphs>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Nick Thompson</cp:lastModifiedBy>
  <cp:revision>6</cp:revision>
  <dcterms:created xsi:type="dcterms:W3CDTF">2022-06-17T13:38:43Z</dcterms:created>
  <dcterms:modified xsi:type="dcterms:W3CDTF">2022-06-17T14:11:31Z</dcterms:modified>
</cp:coreProperties>
</file>