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7" r:id="rId2"/>
    <p:sldId id="264" r:id="rId3"/>
    <p:sldId id="260" r:id="rId4"/>
    <p:sldId id="265" r:id="rId5"/>
    <p:sldId id="266" r:id="rId6"/>
    <p:sldId id="26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1C86"/>
    <a:srgbClr val="F2F2F2"/>
    <a:srgbClr val="D35C0B"/>
    <a:srgbClr val="365FB2"/>
    <a:srgbClr val="2F543E"/>
    <a:srgbClr val="AF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Objects="1" showGuides="1">
      <p:cViewPr varScale="1">
        <p:scale>
          <a:sx n="106" d="100"/>
          <a:sy n="106" d="100"/>
        </p:scale>
        <p:origin x="832" y="1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4/22/22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4/22/22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B2132-CF21-3791-B165-55F0C1E7C18D}"/>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B239D02-A8B2-6170-C864-0BD8A1458140}"/>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74EA048E-CB46-14B7-8148-9B90842C65CE}"/>
              </a:ext>
            </a:extLst>
          </p:cNvPr>
          <p:cNvSpPr>
            <a:spLocks noGrp="1"/>
          </p:cNvSpPr>
          <p:nvPr>
            <p:ph type="sldNum" sz="quarter" idx="12"/>
          </p:nvPr>
        </p:nvSpPr>
        <p:spPr/>
        <p:txBody>
          <a:bodyPr/>
          <a:lstStyle>
            <a:lvl1pPr>
              <a:defRPr/>
            </a:lvl1pPr>
          </a:lstStyle>
          <a:p>
            <a:fld id="{2E0185D5-8F62-2C4E-81E8-83EFF11C7F54}" type="slidenum">
              <a:rPr lang="en-US" altLang="en-US"/>
              <a:pPr/>
              <a:t>‹#›</a:t>
            </a:fld>
            <a:endParaRPr lang="en-US" altLang="en-US"/>
          </a:p>
        </p:txBody>
      </p:sp>
    </p:spTree>
    <p:extLst>
      <p:ext uri="{BB962C8B-B14F-4D97-AF65-F5344CB8AC3E}">
        <p14:creationId xmlns:p14="http://schemas.microsoft.com/office/powerpoint/2010/main" val="269103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623392" y="3186535"/>
            <a:ext cx="568863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172515" y="4453762"/>
            <a:ext cx="6916588"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376" y="1924982"/>
            <a:ext cx="6477000" cy="939800"/>
          </a:xfrm>
          <a:prstGeom prst="rect">
            <a:avLst/>
          </a:prstGeom>
        </p:spPr>
      </p:pic>
      <p:sp>
        <p:nvSpPr>
          <p:cNvPr id="4" name="Picture Placeholder 3">
            <a:extLst>
              <a:ext uri="{FF2B5EF4-FFF2-40B4-BE49-F238E27FC236}">
                <a16:creationId xmlns:a16="http://schemas.microsoft.com/office/drawing/2014/main" id="{B1E55B68-73AF-D548-B212-5ACCF619A718}"/>
              </a:ext>
            </a:extLst>
          </p:cNvPr>
          <p:cNvSpPr>
            <a:spLocks noGrp="1"/>
          </p:cNvSpPr>
          <p:nvPr>
            <p:ph type="pic" sz="quarter" idx="13"/>
          </p:nvPr>
        </p:nvSpPr>
        <p:spPr>
          <a:xfrm>
            <a:off x="7248129" y="1925638"/>
            <a:ext cx="4608910" cy="338772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39325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p:txBody>
          <a:bodyPr/>
          <a:lstStyle/>
          <a:p>
            <a:r>
              <a:rPr lang="en-US" dirty="0">
                <a:latin typeface="+mn-lt"/>
              </a:rPr>
              <a:t>COURT OF KING CHOLERA?</a:t>
            </a:r>
          </a:p>
        </p:txBody>
      </p:sp>
      <p:sp>
        <p:nvSpPr>
          <p:cNvPr id="5" name="Text Placeholder 4">
            <a:extLst>
              <a:ext uri="{FF2B5EF4-FFF2-40B4-BE49-F238E27FC236}">
                <a16:creationId xmlns:a16="http://schemas.microsoft.com/office/drawing/2014/main" id="{842665F4-27A5-D9CC-FA9C-F4B23357E7B6}"/>
              </a:ext>
            </a:extLst>
          </p:cNvPr>
          <p:cNvSpPr>
            <a:spLocks noGrp="1"/>
          </p:cNvSpPr>
          <p:nvPr>
            <p:ph type="body" sz="quarter" idx="11"/>
          </p:nvPr>
        </p:nvSpPr>
        <p:spPr/>
        <p:txBody>
          <a:bodyPr/>
          <a:lstStyle/>
          <a:p>
            <a:r>
              <a:rPr lang="en-GB" altLang="en-US" dirty="0"/>
              <a:t>Where are you in this picture?</a:t>
            </a:r>
            <a:endParaRPr lang="en-US" altLang="en-US" dirty="0"/>
          </a:p>
        </p:txBody>
      </p:sp>
      <p:sp>
        <p:nvSpPr>
          <p:cNvPr id="7" name="TextBox 6">
            <a:extLst>
              <a:ext uri="{FF2B5EF4-FFF2-40B4-BE49-F238E27FC236}">
                <a16:creationId xmlns:a16="http://schemas.microsoft.com/office/drawing/2014/main" id="{F8979B16-B111-CC54-D25F-F754AB638234}"/>
              </a:ext>
            </a:extLst>
          </p:cNvPr>
          <p:cNvSpPr txBox="1"/>
          <p:nvPr/>
        </p:nvSpPr>
        <p:spPr>
          <a:xfrm>
            <a:off x="3045994" y="5013176"/>
            <a:ext cx="6100010" cy="646331"/>
          </a:xfrm>
          <a:prstGeom prst="rect">
            <a:avLst/>
          </a:prstGeom>
          <a:noFill/>
        </p:spPr>
        <p:txBody>
          <a:bodyPr wrap="square">
            <a:spAutoFit/>
          </a:bodyPr>
          <a:lstStyle/>
          <a:p>
            <a:pPr algn="ctr"/>
            <a:r>
              <a:rPr lang="en-GB" altLang="en-US" i="1" dirty="0">
                <a:solidFill>
                  <a:schemeClr val="tx2"/>
                </a:solidFill>
              </a:rPr>
              <a:t>Cartoon reproduced with permission of Punch Ltd</a:t>
            </a:r>
            <a:br>
              <a:rPr lang="en-GB" altLang="en-US" i="1" dirty="0">
                <a:solidFill>
                  <a:schemeClr val="tx2"/>
                </a:solidFill>
              </a:rPr>
            </a:br>
            <a:r>
              <a:rPr lang="en-GB" altLang="en-US" i="1" dirty="0" err="1">
                <a:solidFill>
                  <a:schemeClr val="tx2"/>
                </a:solidFill>
              </a:rPr>
              <a:t>www.punch.co.uk</a:t>
            </a:r>
            <a:endParaRPr lang="en-US" altLang="en-US" i="1" dirty="0">
              <a:solidFill>
                <a:schemeClr val="tx2"/>
              </a:solidFill>
            </a:endParaRPr>
          </a:p>
        </p:txBody>
      </p:sp>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6F742CE1-FA58-83CA-C61B-7676A04B6F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65419" y="332656"/>
            <a:ext cx="7061161" cy="5830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A768375-7A87-A5C9-69AA-05D1EC4717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76600" y="1295400"/>
            <a:ext cx="5437188" cy="4489450"/>
          </a:xfrm>
          <a:prstGeom prst="rect">
            <a:avLst/>
          </a:prstGeom>
          <a:noFill/>
          <a:extLst>
            <a:ext uri="{909E8E84-426E-40DD-AFC4-6F175D3DCCD1}">
              <a14:hiddenFill xmlns:a14="http://schemas.microsoft.com/office/drawing/2010/main">
                <a:solidFill>
                  <a:srgbClr val="FFFFFF"/>
                </a:solidFill>
              </a14:hiddenFill>
            </a:ext>
          </a:extLst>
        </p:spPr>
      </p:pic>
      <p:sp>
        <p:nvSpPr>
          <p:cNvPr id="6147" name="Line 3">
            <a:extLst>
              <a:ext uri="{FF2B5EF4-FFF2-40B4-BE49-F238E27FC236}">
                <a16:creationId xmlns:a16="http://schemas.microsoft.com/office/drawing/2014/main" id="{EAC828BA-1538-F940-14F3-480FD2642797}"/>
              </a:ext>
            </a:extLst>
          </p:cNvPr>
          <p:cNvSpPr>
            <a:spLocks noChangeShapeType="1"/>
          </p:cNvSpPr>
          <p:nvPr/>
        </p:nvSpPr>
        <p:spPr bwMode="auto">
          <a:xfrm flipV="1">
            <a:off x="4495800" y="4724400"/>
            <a:ext cx="12192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8" name="Line 4">
            <a:extLst>
              <a:ext uri="{FF2B5EF4-FFF2-40B4-BE49-F238E27FC236}">
                <a16:creationId xmlns:a16="http://schemas.microsoft.com/office/drawing/2014/main" id="{8A7F5C9D-7FB2-081E-34A7-3DE543730E33}"/>
              </a:ext>
            </a:extLst>
          </p:cNvPr>
          <p:cNvSpPr>
            <a:spLocks noChangeShapeType="1"/>
          </p:cNvSpPr>
          <p:nvPr/>
        </p:nvSpPr>
        <p:spPr bwMode="auto">
          <a:xfrm flipV="1">
            <a:off x="2438400" y="4191000"/>
            <a:ext cx="1219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5">
            <a:extLst>
              <a:ext uri="{FF2B5EF4-FFF2-40B4-BE49-F238E27FC236}">
                <a16:creationId xmlns:a16="http://schemas.microsoft.com/office/drawing/2014/main" id="{39124E36-C923-572D-6A2B-DD5EB6952BDC}"/>
              </a:ext>
            </a:extLst>
          </p:cNvPr>
          <p:cNvSpPr>
            <a:spLocks noChangeShapeType="1"/>
          </p:cNvSpPr>
          <p:nvPr/>
        </p:nvSpPr>
        <p:spPr bwMode="auto">
          <a:xfrm flipH="1">
            <a:off x="7772400" y="381000"/>
            <a:ext cx="1905000" cy="2209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Line 6">
            <a:extLst>
              <a:ext uri="{FF2B5EF4-FFF2-40B4-BE49-F238E27FC236}">
                <a16:creationId xmlns:a16="http://schemas.microsoft.com/office/drawing/2014/main" id="{298AA289-EC87-432D-9B79-BA7CCB64F24E}"/>
              </a:ext>
            </a:extLst>
          </p:cNvPr>
          <p:cNvSpPr>
            <a:spLocks noChangeShapeType="1"/>
          </p:cNvSpPr>
          <p:nvPr/>
        </p:nvSpPr>
        <p:spPr bwMode="auto">
          <a:xfrm flipH="1" flipV="1">
            <a:off x="6248400" y="5029200"/>
            <a:ext cx="685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1" name="Line 7">
            <a:extLst>
              <a:ext uri="{FF2B5EF4-FFF2-40B4-BE49-F238E27FC236}">
                <a16:creationId xmlns:a16="http://schemas.microsoft.com/office/drawing/2014/main" id="{EE3703E0-2ACC-9D22-3B77-D96FCE116C2D}"/>
              </a:ext>
            </a:extLst>
          </p:cNvPr>
          <p:cNvSpPr>
            <a:spLocks noChangeShapeType="1"/>
          </p:cNvSpPr>
          <p:nvPr/>
        </p:nvSpPr>
        <p:spPr bwMode="auto">
          <a:xfrm flipH="1" flipV="1">
            <a:off x="8153400" y="3124200"/>
            <a:ext cx="914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Line 8">
            <a:extLst>
              <a:ext uri="{FF2B5EF4-FFF2-40B4-BE49-F238E27FC236}">
                <a16:creationId xmlns:a16="http://schemas.microsoft.com/office/drawing/2014/main" id="{30B0B9AF-E565-FF74-1F31-9A1C2C2B5A52}"/>
              </a:ext>
            </a:extLst>
          </p:cNvPr>
          <p:cNvSpPr>
            <a:spLocks noChangeShapeType="1"/>
          </p:cNvSpPr>
          <p:nvPr/>
        </p:nvSpPr>
        <p:spPr bwMode="auto">
          <a:xfrm flipH="1" flipV="1">
            <a:off x="7848600" y="5257800"/>
            <a:ext cx="10668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3" name="Line 9">
            <a:extLst>
              <a:ext uri="{FF2B5EF4-FFF2-40B4-BE49-F238E27FC236}">
                <a16:creationId xmlns:a16="http://schemas.microsoft.com/office/drawing/2014/main" id="{F94FDD93-70B8-F4FA-B269-78FACD2EA0FB}"/>
              </a:ext>
            </a:extLst>
          </p:cNvPr>
          <p:cNvSpPr>
            <a:spLocks noChangeShapeType="1"/>
          </p:cNvSpPr>
          <p:nvPr/>
        </p:nvSpPr>
        <p:spPr bwMode="auto">
          <a:xfrm flipH="1" flipV="1">
            <a:off x="3962400" y="1066800"/>
            <a:ext cx="4572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B085A-315A-BCC2-B928-418D75D8FAF4}"/>
              </a:ext>
            </a:extLst>
          </p:cNvPr>
          <p:cNvSpPr>
            <a:spLocks noGrp="1"/>
          </p:cNvSpPr>
          <p:nvPr>
            <p:ph type="body" sz="quarter" idx="10"/>
          </p:nvPr>
        </p:nvSpPr>
        <p:spPr/>
        <p:txBody>
          <a:bodyPr/>
          <a:lstStyle/>
          <a:p>
            <a:r>
              <a:rPr lang="en-US" dirty="0"/>
              <a:t>Did you notice? moving clockwise...</a:t>
            </a:r>
          </a:p>
        </p:txBody>
      </p:sp>
      <p:sp>
        <p:nvSpPr>
          <p:cNvPr id="3" name="Rectangle 3">
            <a:extLst>
              <a:ext uri="{FF2B5EF4-FFF2-40B4-BE49-F238E27FC236}">
                <a16:creationId xmlns:a16="http://schemas.microsoft.com/office/drawing/2014/main" id="{BA15C75B-4F2A-F102-BDDD-1ED33A327B4F}"/>
              </a:ext>
            </a:extLst>
          </p:cNvPr>
          <p:cNvSpPr txBox="1">
            <a:spLocks noChangeArrowheads="1"/>
          </p:cNvSpPr>
          <p:nvPr/>
        </p:nvSpPr>
        <p:spPr>
          <a:xfrm>
            <a:off x="911424" y="1166018"/>
            <a:ext cx="1211952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sz="2400"/>
              <a:t>The poor spelling of ‘lodging house’</a:t>
            </a:r>
          </a:p>
          <a:p>
            <a:pPr>
              <a:lnSpc>
                <a:spcPct val="150000"/>
              </a:lnSpc>
            </a:pPr>
            <a:r>
              <a:rPr lang="en-GB" altLang="en-US" sz="2400"/>
              <a:t>The coffin being carried</a:t>
            </a:r>
          </a:p>
          <a:p>
            <a:pPr>
              <a:lnSpc>
                <a:spcPct val="150000"/>
              </a:lnSpc>
            </a:pPr>
            <a:r>
              <a:rPr lang="en-GB" altLang="en-US" sz="2400"/>
              <a:t>The infant lying in the filth</a:t>
            </a:r>
          </a:p>
          <a:p>
            <a:pPr>
              <a:lnSpc>
                <a:spcPct val="150000"/>
              </a:lnSpc>
            </a:pPr>
            <a:r>
              <a:rPr lang="en-GB" altLang="en-US" sz="2400"/>
              <a:t>The bare-footed children</a:t>
            </a:r>
          </a:p>
          <a:p>
            <a:pPr>
              <a:lnSpc>
                <a:spcPct val="150000"/>
              </a:lnSpc>
            </a:pPr>
            <a:r>
              <a:rPr lang="en-GB" altLang="en-US" sz="2400"/>
              <a:t>The boy holding a rat by its tail</a:t>
            </a:r>
          </a:p>
          <a:p>
            <a:pPr>
              <a:lnSpc>
                <a:spcPct val="150000"/>
              </a:lnSpc>
            </a:pPr>
            <a:r>
              <a:rPr lang="en-GB" altLang="en-US" sz="2400"/>
              <a:t>The crazy kid doing a head stand in the dung heap</a:t>
            </a:r>
          </a:p>
          <a:p>
            <a:pPr>
              <a:lnSpc>
                <a:spcPct val="150000"/>
              </a:lnSpc>
            </a:pPr>
            <a:r>
              <a:rPr lang="en-GB" altLang="en-US" sz="2400"/>
              <a:t>The props holding the ramshackle buildings up</a:t>
            </a:r>
          </a:p>
          <a:p>
            <a:pPr>
              <a:lnSpc>
                <a:spcPct val="150000"/>
              </a:lnSpc>
            </a:pPr>
            <a:endParaRPr lang="en-US" altLang="en-US" sz="2400" dirty="0"/>
          </a:p>
        </p:txBody>
      </p:sp>
    </p:spTree>
    <p:extLst>
      <p:ext uri="{BB962C8B-B14F-4D97-AF65-F5344CB8AC3E}">
        <p14:creationId xmlns:p14="http://schemas.microsoft.com/office/powerpoint/2010/main" val="3403460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8B085A-315A-BCC2-B928-418D75D8FAF4}"/>
              </a:ext>
            </a:extLst>
          </p:cNvPr>
          <p:cNvSpPr>
            <a:spLocks noGrp="1"/>
          </p:cNvSpPr>
          <p:nvPr>
            <p:ph type="body" sz="quarter" idx="10"/>
          </p:nvPr>
        </p:nvSpPr>
        <p:spPr/>
        <p:txBody>
          <a:bodyPr/>
          <a:lstStyle/>
          <a:p>
            <a:r>
              <a:rPr lang="en-US" dirty="0"/>
              <a:t>Did you notice? moving clockwise...</a:t>
            </a:r>
          </a:p>
        </p:txBody>
      </p:sp>
      <p:sp>
        <p:nvSpPr>
          <p:cNvPr id="4" name="Rectangle 3">
            <a:extLst>
              <a:ext uri="{FF2B5EF4-FFF2-40B4-BE49-F238E27FC236}">
                <a16:creationId xmlns:a16="http://schemas.microsoft.com/office/drawing/2014/main" id="{3EB179A0-77DE-BEC7-42E5-404780CB0357}"/>
              </a:ext>
            </a:extLst>
          </p:cNvPr>
          <p:cNvSpPr txBox="1">
            <a:spLocks noChangeArrowheads="1"/>
          </p:cNvSpPr>
          <p:nvPr/>
        </p:nvSpPr>
        <p:spPr>
          <a:xfrm>
            <a:off x="407368" y="1166018"/>
            <a:ext cx="1165170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en-US" sz="2400"/>
              <a:t>The filthy overcrowded conditions in which so many people lived ensured the rapid spread of cholera. Contact with human excrement and flies which had themselves been in contact with human excrement was inevitable. The worst source however was contaminated water. Cholera attacked with terrible suddenness and victims could die within a few hours, or after a few days of violent pain and diarrhoea. Where transmission was by contact whole households died, but where it was waterborne whole streets and areas were affected. There was no effective treatment, and one in two of those infected died. </a:t>
            </a:r>
            <a:endParaRPr lang="en-US" altLang="en-US" sz="2400" dirty="0"/>
          </a:p>
        </p:txBody>
      </p:sp>
    </p:spTree>
    <p:extLst>
      <p:ext uri="{BB962C8B-B14F-4D97-AF65-F5344CB8AC3E}">
        <p14:creationId xmlns:p14="http://schemas.microsoft.com/office/powerpoint/2010/main" val="2620961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E035CA-1822-156F-738D-98BEDC47F4A5}"/>
              </a:ext>
            </a:extLst>
          </p:cNvPr>
          <p:cNvSpPr>
            <a:spLocks noGrp="1"/>
          </p:cNvSpPr>
          <p:nvPr>
            <p:ph type="body" sz="quarter" idx="10"/>
          </p:nvPr>
        </p:nvSpPr>
        <p:spPr/>
        <p:txBody>
          <a:bodyPr/>
          <a:lstStyle/>
          <a:p>
            <a:r>
              <a:rPr lang="en-GB" altLang="en-US" dirty="0"/>
              <a:t>Why didn’t people do anything about it?</a:t>
            </a:r>
            <a:endParaRPr lang="en-US" dirty="0"/>
          </a:p>
        </p:txBody>
      </p:sp>
      <p:sp>
        <p:nvSpPr>
          <p:cNvPr id="3" name="Rectangle 3">
            <a:extLst>
              <a:ext uri="{FF2B5EF4-FFF2-40B4-BE49-F238E27FC236}">
                <a16:creationId xmlns:a16="http://schemas.microsoft.com/office/drawing/2014/main" id="{282F5419-E593-CC0B-6C76-4013BAC62AE2}"/>
              </a:ext>
            </a:extLst>
          </p:cNvPr>
          <p:cNvSpPr txBox="1">
            <a:spLocks noChangeArrowheads="1"/>
          </p:cNvSpPr>
          <p:nvPr/>
        </p:nvSpPr>
        <p:spPr>
          <a:xfrm>
            <a:off x="468288" y="1166018"/>
            <a:ext cx="11255424"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altLang="en-US" sz="2400" i="1" dirty="0"/>
              <a:t>We prefer to take our chance with the cholera than be bullied into health. There is nothing a man hates so much as being cleansed against his will or having his floors swept, his hall whitewashed, his </a:t>
            </a:r>
            <a:r>
              <a:rPr lang="en-GB" altLang="en-US" sz="2400" i="1" dirty="0" err="1"/>
              <a:t>dungheaps</a:t>
            </a:r>
            <a:r>
              <a:rPr lang="en-GB" altLang="en-US" sz="2400" i="1" dirty="0"/>
              <a:t> cleared away and his thatch forced to give way to slate. It is a fact that many people have died from good washing. The truth is that Mr Chadwick has a great many powers but it is not so easy to say what they can be applied to.</a:t>
            </a:r>
            <a:endParaRPr lang="en-GB" altLang="en-US" sz="2400" b="1" i="1" dirty="0"/>
          </a:p>
          <a:p>
            <a:pPr marL="0" indent="0">
              <a:lnSpc>
                <a:spcPct val="150000"/>
              </a:lnSpc>
              <a:buNone/>
            </a:pPr>
            <a:r>
              <a:rPr lang="en-GB" altLang="en-US" sz="2400" b="1" i="1" dirty="0"/>
              <a:t>   The Times, 1854</a:t>
            </a:r>
            <a:endParaRPr lang="en-US" altLang="en-US" sz="2400" b="1" i="1" dirty="0"/>
          </a:p>
        </p:txBody>
      </p:sp>
    </p:spTree>
    <p:extLst>
      <p:ext uri="{BB962C8B-B14F-4D97-AF65-F5344CB8AC3E}">
        <p14:creationId xmlns:p14="http://schemas.microsoft.com/office/powerpoint/2010/main" val="1344123010"/>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4E18D44-27AB-D14B-B9CE-309155235A8B}" vid="{2A40510B-D492-054D-9470-78FB8DB7DD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297</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Nick Thompson</cp:lastModifiedBy>
  <cp:revision>4</cp:revision>
  <dcterms:created xsi:type="dcterms:W3CDTF">2022-04-22T13:09:06Z</dcterms:created>
  <dcterms:modified xsi:type="dcterms:W3CDTF">2022-04-22T13:14:19Z</dcterms:modified>
</cp:coreProperties>
</file>