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68" r:id="rId2"/>
    <p:sldId id="284" r:id="rId3"/>
    <p:sldId id="294" r:id="rId4"/>
    <p:sldId id="295" r:id="rId5"/>
    <p:sldId id="296" r:id="rId6"/>
    <p:sldId id="297" r:id="rId7"/>
    <p:sldId id="283" r:id="rId8"/>
    <p:sldId id="298" r:id="rId9"/>
    <p:sldId id="299" r:id="rId10"/>
    <p:sldId id="300" r:id="rId11"/>
    <p:sldId id="301" r:id="rId12"/>
    <p:sldId id="302" r:id="rId13"/>
    <p:sldId id="303" r:id="rId14"/>
    <p:sldId id="30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1C86"/>
    <a:srgbClr val="365FB2"/>
    <a:srgbClr val="D35C0B"/>
    <a:srgbClr val="F2F2F2"/>
    <a:srgbClr val="2F543E"/>
    <a:srgbClr val="AF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94660"/>
  </p:normalViewPr>
  <p:slideViewPr>
    <p:cSldViewPr snapToObjects="1" showGuides="1">
      <p:cViewPr varScale="1">
        <p:scale>
          <a:sx n="128" d="100"/>
          <a:sy n="128" d="100"/>
        </p:scale>
        <p:origin x="792" y="17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8/30/23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2133600" y="2996035"/>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2133599" y="3861965"/>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6" name="Date Placeholder 3">
            <a:extLst>
              <a:ext uri="{FF2B5EF4-FFF2-40B4-BE49-F238E27FC236}">
                <a16:creationId xmlns:a16="http://schemas.microsoft.com/office/drawing/2014/main" id="{5A40B45F-4807-4AFE-9791-C6E006F42BEE}"/>
              </a:ext>
            </a:extLst>
          </p:cNvPr>
          <p:cNvSpPr>
            <a:spLocks noGrp="1"/>
          </p:cNvSpPr>
          <p:nvPr>
            <p:ph type="dt" sz="half" idx="12"/>
          </p:nvPr>
        </p:nvSpPr>
        <p:spPr>
          <a:xfrm>
            <a:off x="4724399" y="4948714"/>
            <a:ext cx="2743200" cy="365125"/>
          </a:xfrm>
          <a:prstGeom prst="rect">
            <a:avLst/>
          </a:prstGeom>
        </p:spPr>
        <p:txBody>
          <a:bodyPr/>
          <a:lstStyle>
            <a:lvl1pPr algn="ctr">
              <a:defRPr sz="1600">
                <a:solidFill>
                  <a:schemeClr val="tx1"/>
                </a:solidFill>
                <a:latin typeface="Century Gothic" panose="020B0502020202020204" pitchFamily="34" charset="0"/>
              </a:defRPr>
            </a:lvl1pPr>
          </a:lstStyle>
          <a:p>
            <a:fld id="{F3F691CB-6EB2-4019-8408-C61DD4752427}" type="datetimeFigureOut">
              <a:rPr lang="en-US" smtClean="0"/>
              <a:pPr/>
              <a:t>8/30/23</a:t>
            </a:fld>
            <a:endParaRPr lang="en-US"/>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05100" y="1869943"/>
            <a:ext cx="6477000" cy="939800"/>
          </a:xfrm>
          <a:prstGeom prst="rect">
            <a:avLst/>
          </a:prstGeom>
        </p:spPr>
      </p:pic>
    </p:spTree>
    <p:extLst>
      <p:ext uri="{BB962C8B-B14F-4D97-AF65-F5344CB8AC3E}">
        <p14:creationId xmlns:p14="http://schemas.microsoft.com/office/powerpoint/2010/main" val="9111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623392" y="3186535"/>
            <a:ext cx="568863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172515" y="4453762"/>
            <a:ext cx="6916588"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9376" y="1924982"/>
            <a:ext cx="6477000" cy="939800"/>
          </a:xfrm>
          <a:prstGeom prst="rect">
            <a:avLst/>
          </a:prstGeom>
        </p:spPr>
      </p:pic>
      <p:sp>
        <p:nvSpPr>
          <p:cNvPr id="4" name="Picture Placeholder 3">
            <a:extLst>
              <a:ext uri="{FF2B5EF4-FFF2-40B4-BE49-F238E27FC236}">
                <a16:creationId xmlns:a16="http://schemas.microsoft.com/office/drawing/2014/main" id="{B1E55B68-73AF-D548-B212-5ACCF619A718}"/>
              </a:ext>
            </a:extLst>
          </p:cNvPr>
          <p:cNvSpPr>
            <a:spLocks noGrp="1"/>
          </p:cNvSpPr>
          <p:nvPr>
            <p:ph type="pic" sz="quarter" idx="13"/>
          </p:nvPr>
        </p:nvSpPr>
        <p:spPr>
          <a:xfrm>
            <a:off x="7248129" y="1925638"/>
            <a:ext cx="4608910" cy="3387725"/>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39325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6" r:id="rId4"/>
    <p:sldLayoutId id="2147483673" r:id="rId5"/>
    <p:sldLayoutId id="2147483674" r:id="rId6"/>
    <p:sldLayoutId id="2147483675" r:id="rId7"/>
    <p:sldLayoutId id="2147483665" r:id="rId8"/>
    <p:sldLayoutId id="2147483667" r:id="rId9"/>
    <p:sldLayoutId id="2147483668" r:id="rId10"/>
    <p:sldLayoutId id="2147483664" r:id="rId11"/>
    <p:sldLayoutId id="2147483661" r:id="rId12"/>
    <p:sldLayoutId id="2147483676" r:id="rId13"/>
    <p:sldLayoutId id="2147483662" r:id="rId14"/>
    <p:sldLayoutId id="2147483660"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D43E-DFD7-4010-9D12-2E40C6A2AC31}"/>
              </a:ext>
            </a:extLst>
          </p:cNvPr>
          <p:cNvSpPr>
            <a:spLocks noGrp="1"/>
          </p:cNvSpPr>
          <p:nvPr>
            <p:ph type="body" sz="quarter" idx="10"/>
          </p:nvPr>
        </p:nvSpPr>
        <p:spPr>
          <a:xfrm>
            <a:off x="623392" y="3356992"/>
            <a:ext cx="10801200" cy="974401"/>
          </a:xfrm>
        </p:spPr>
        <p:txBody>
          <a:bodyPr/>
          <a:lstStyle/>
          <a:p>
            <a:pPr>
              <a:lnSpc>
                <a:spcPct val="100000"/>
              </a:lnSpc>
              <a:spcBef>
                <a:spcPct val="50000"/>
              </a:spcBef>
            </a:pPr>
            <a:r>
              <a:rPr lang="en-GB" sz="4400" dirty="0"/>
              <a:t>Improving your department’s </a:t>
            </a:r>
          </a:p>
          <a:p>
            <a:pPr>
              <a:lnSpc>
                <a:spcPct val="100000"/>
              </a:lnSpc>
              <a:spcBef>
                <a:spcPct val="50000"/>
              </a:spcBef>
            </a:pPr>
            <a:r>
              <a:rPr lang="en-GB" sz="4400" dirty="0"/>
              <a:t>source work</a:t>
            </a:r>
            <a:endParaRPr lang="en-GB" sz="4400" dirty="0">
              <a:solidFill>
                <a:srgbClr val="2E1700"/>
              </a:solidFill>
              <a:latin typeface="+mj-lt"/>
            </a:endParaRPr>
          </a:p>
        </p:txBody>
      </p:sp>
    </p:spTree>
    <p:extLst>
      <p:ext uri="{BB962C8B-B14F-4D97-AF65-F5344CB8AC3E}">
        <p14:creationId xmlns:p14="http://schemas.microsoft.com/office/powerpoint/2010/main" val="373941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24CA25-15FB-E34A-A8D8-DF79BB44B0AE}"/>
              </a:ext>
            </a:extLst>
          </p:cNvPr>
          <p:cNvSpPr>
            <a:spLocks noGrp="1"/>
          </p:cNvSpPr>
          <p:nvPr>
            <p:ph type="body" sz="quarter" idx="10"/>
          </p:nvPr>
        </p:nvSpPr>
        <p:spPr/>
        <p:txBody>
          <a:bodyPr/>
          <a:lstStyle/>
          <a:p>
            <a:r>
              <a:rPr lang="en-US" dirty="0"/>
              <a:t>OCR</a:t>
            </a:r>
          </a:p>
        </p:txBody>
      </p:sp>
      <p:sp>
        <p:nvSpPr>
          <p:cNvPr id="4" name="Rectángulo 3"/>
          <p:cNvSpPr/>
          <p:nvPr/>
        </p:nvSpPr>
        <p:spPr>
          <a:xfrm>
            <a:off x="479376" y="1340768"/>
            <a:ext cx="11377264" cy="1684115"/>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i="1" dirty="0"/>
              <a:t>To gain the top level it is important that candidates </a:t>
            </a:r>
            <a:r>
              <a:rPr lang="en-US" sz="2400" b="1" i="1" dirty="0"/>
              <a:t>make clear the reasons for publication</a:t>
            </a:r>
            <a:r>
              <a:rPr lang="en-US" sz="2400" i="1" dirty="0"/>
              <a:t> at that time, </a:t>
            </a:r>
            <a:r>
              <a:rPr lang="en-US" sz="2400" i="1" dirty="0" err="1"/>
              <a:t>ie</a:t>
            </a:r>
            <a:r>
              <a:rPr lang="en-US" sz="2400" i="1" dirty="0"/>
              <a:t> the 1930s, rather than a more general approach </a:t>
            </a:r>
          </a:p>
        </p:txBody>
      </p:sp>
    </p:spTree>
    <p:extLst>
      <p:ext uri="{BB962C8B-B14F-4D97-AF65-F5344CB8AC3E}">
        <p14:creationId xmlns:p14="http://schemas.microsoft.com/office/powerpoint/2010/main" val="164902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0261" y="620688"/>
            <a:ext cx="11089232" cy="2238113"/>
          </a:xfrm>
          <a:prstGeom prst="rect">
            <a:avLst/>
          </a:prstGeom>
        </p:spPr>
        <p:txBody>
          <a:bodyPr wrap="square">
            <a:spAutoFit/>
          </a:bodyPr>
          <a:lstStyle/>
          <a:p>
            <a:pPr>
              <a:lnSpc>
                <a:spcPct val="150000"/>
              </a:lnSpc>
            </a:pPr>
            <a:r>
              <a:rPr lang="en-US" sz="2400" i="1" dirty="0"/>
              <a:t>The majority of good answers reflected critically on the </a:t>
            </a:r>
            <a:r>
              <a:rPr lang="en-US" sz="2400" b="1" i="1" dirty="0"/>
              <a:t>time difference</a:t>
            </a:r>
            <a:r>
              <a:rPr lang="en-US" sz="2400" i="1" dirty="0"/>
              <a:t> between the date of the source, 1990, and the event it described, 1932. The most able candidates were then able to </a:t>
            </a:r>
            <a:r>
              <a:rPr lang="en-US" sz="2400" b="1" i="1" dirty="0"/>
              <a:t>comment that the reputation</a:t>
            </a:r>
            <a:r>
              <a:rPr lang="en-US" sz="2400" i="1" dirty="0"/>
              <a:t> of the BBC would enhance the source’s credibility.</a:t>
            </a:r>
          </a:p>
        </p:txBody>
      </p:sp>
    </p:spTree>
    <p:extLst>
      <p:ext uri="{BB962C8B-B14F-4D97-AF65-F5344CB8AC3E}">
        <p14:creationId xmlns:p14="http://schemas.microsoft.com/office/powerpoint/2010/main" val="175897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6411" y="623190"/>
            <a:ext cx="11089232" cy="1200329"/>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i="1" dirty="0"/>
              <a:t>Here many candidates effectively </a:t>
            </a:r>
            <a:r>
              <a:rPr lang="en-US" sz="2400" b="1" i="1" dirty="0"/>
              <a:t>went straight into the purpose of the source</a:t>
            </a:r>
            <a:r>
              <a:rPr lang="en-US" sz="2400" i="1" dirty="0"/>
              <a:t>, i.e. to encourage people to work on collective farms</a:t>
            </a:r>
            <a:r>
              <a:rPr lang="en-US" sz="2400" dirty="0"/>
              <a:t> </a:t>
            </a:r>
          </a:p>
        </p:txBody>
      </p:sp>
    </p:spTree>
    <p:extLst>
      <p:ext uri="{BB962C8B-B14F-4D97-AF65-F5344CB8AC3E}">
        <p14:creationId xmlns:p14="http://schemas.microsoft.com/office/powerpoint/2010/main" val="182810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6411" y="623190"/>
            <a:ext cx="11089232" cy="334476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i="1" dirty="0"/>
              <a:t>Many candidates are now naming the previous sources and are constructing a two-sided response, as well as incorporating their own background knowledge. Many more candidates did attempt to </a:t>
            </a:r>
            <a:r>
              <a:rPr lang="en-US" sz="2400" b="1" i="1" dirty="0"/>
              <a:t>consider the attribution</a:t>
            </a:r>
            <a:r>
              <a:rPr lang="en-US" sz="2400" i="1" dirty="0"/>
              <a:t> this year and, with varying degrees of success, attempted to consider </a:t>
            </a:r>
            <a:r>
              <a:rPr lang="en-US" sz="2400" b="1" i="1" dirty="0"/>
              <a:t>how the historian might have reached that particular viewpoint</a:t>
            </a:r>
            <a:r>
              <a:rPr lang="en-US" sz="2400" b="1" dirty="0"/>
              <a:t>.</a:t>
            </a:r>
          </a:p>
        </p:txBody>
      </p:sp>
    </p:spTree>
    <p:extLst>
      <p:ext uri="{BB962C8B-B14F-4D97-AF65-F5344CB8AC3E}">
        <p14:creationId xmlns:p14="http://schemas.microsoft.com/office/powerpoint/2010/main" val="366713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24CA25-15FB-E34A-A8D8-DF79BB44B0AE}"/>
              </a:ext>
            </a:extLst>
          </p:cNvPr>
          <p:cNvSpPr>
            <a:spLocks noGrp="1"/>
          </p:cNvSpPr>
          <p:nvPr>
            <p:ph type="body" sz="quarter" idx="10"/>
          </p:nvPr>
        </p:nvSpPr>
        <p:spPr/>
        <p:txBody>
          <a:bodyPr/>
          <a:lstStyle/>
          <a:p>
            <a:r>
              <a:rPr lang="en-US" dirty="0"/>
              <a:t>AQA guidance to include:</a:t>
            </a:r>
          </a:p>
        </p:txBody>
      </p:sp>
      <p:sp>
        <p:nvSpPr>
          <p:cNvPr id="4" name="Rectángulo 3"/>
          <p:cNvSpPr/>
          <p:nvPr/>
        </p:nvSpPr>
        <p:spPr>
          <a:xfrm>
            <a:off x="479376" y="1340768"/>
            <a:ext cx="11377264" cy="4524315"/>
          </a:xfrm>
          <a:prstGeom prst="rect">
            <a:avLst/>
          </a:prstGeom>
        </p:spPr>
        <p:txBody>
          <a:bodyPr wrap="square">
            <a:spAutoFit/>
          </a:bodyPr>
          <a:lstStyle/>
          <a:p>
            <a:pPr marL="533400" indent="-533400">
              <a:lnSpc>
                <a:spcPct val="150000"/>
              </a:lnSpc>
              <a:buFont typeface="Arial" panose="020B0604020202020204" pitchFamily="34" charset="0"/>
              <a:buChar char="•"/>
            </a:pPr>
            <a:r>
              <a:rPr lang="en-US" sz="2400" i="1" dirty="0"/>
              <a:t>Specific source detail</a:t>
            </a:r>
          </a:p>
          <a:p>
            <a:pPr marL="533400" indent="-533400">
              <a:lnSpc>
                <a:spcPct val="150000"/>
              </a:lnSpc>
              <a:buFont typeface="Arial" panose="020B0604020202020204" pitchFamily="34" charset="0"/>
              <a:buChar char="•"/>
            </a:pPr>
            <a:r>
              <a:rPr lang="en-US" sz="2400" i="1" dirty="0"/>
              <a:t>comment about that detail in relation to the particular question being answered</a:t>
            </a:r>
          </a:p>
          <a:p>
            <a:pPr marL="533400" indent="-533400">
              <a:lnSpc>
                <a:spcPct val="150000"/>
              </a:lnSpc>
              <a:buFont typeface="Arial" panose="020B0604020202020204" pitchFamily="34" charset="0"/>
              <a:buChar char="•"/>
            </a:pPr>
            <a:r>
              <a:rPr lang="en-US" sz="2400" i="1" dirty="0"/>
              <a:t>clear contextual knowledge enabling a judgment to be made about the purpose or validity of the source in question. </a:t>
            </a:r>
          </a:p>
          <a:p>
            <a:pPr marL="533400" indent="-533400">
              <a:lnSpc>
                <a:spcPct val="150000"/>
              </a:lnSpc>
              <a:buFont typeface="Arial" panose="020B0604020202020204" pitchFamily="34" charset="0"/>
              <a:buChar char="•"/>
            </a:pPr>
            <a:r>
              <a:rPr lang="en-US" sz="2400" b="1" i="1" dirty="0"/>
              <a:t>Content </a:t>
            </a:r>
            <a:r>
              <a:rPr lang="en-US" sz="2400" i="1" dirty="0"/>
              <a:t>– quote it. </a:t>
            </a:r>
          </a:p>
          <a:p>
            <a:pPr marL="533400" indent="-533400">
              <a:lnSpc>
                <a:spcPct val="150000"/>
              </a:lnSpc>
              <a:buFont typeface="Arial" panose="020B0604020202020204" pitchFamily="34" charset="0"/>
              <a:buChar char="•"/>
            </a:pPr>
            <a:r>
              <a:rPr lang="en-US" sz="2400" b="1" i="1" dirty="0"/>
              <a:t>Comment </a:t>
            </a:r>
            <a:r>
              <a:rPr lang="en-US" sz="2400" i="1" dirty="0"/>
              <a:t>– on the content.</a:t>
            </a:r>
          </a:p>
          <a:p>
            <a:pPr marL="533400" indent="-533400">
              <a:lnSpc>
                <a:spcPct val="150000"/>
              </a:lnSpc>
              <a:buFont typeface="Arial" panose="020B0604020202020204" pitchFamily="34" charset="0"/>
              <a:buChar char="•"/>
            </a:pPr>
            <a:r>
              <a:rPr lang="en-US" sz="2400" b="1" i="1" dirty="0"/>
              <a:t>Context </a:t>
            </a:r>
            <a:r>
              <a:rPr lang="en-US" sz="2400" i="1" dirty="0"/>
              <a:t>– relate to events.</a:t>
            </a:r>
            <a:r>
              <a:rPr lang="en-US" sz="2400" dirty="0"/>
              <a:t> </a:t>
            </a:r>
          </a:p>
        </p:txBody>
      </p:sp>
    </p:spTree>
    <p:extLst>
      <p:ext uri="{BB962C8B-B14F-4D97-AF65-F5344CB8AC3E}">
        <p14:creationId xmlns:p14="http://schemas.microsoft.com/office/powerpoint/2010/main" val="244054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24CA25-15FB-E34A-A8D8-DF79BB44B0AE}"/>
              </a:ext>
            </a:extLst>
          </p:cNvPr>
          <p:cNvSpPr>
            <a:spLocks noGrp="1"/>
          </p:cNvSpPr>
          <p:nvPr>
            <p:ph type="body" sz="quarter" idx="10"/>
          </p:nvPr>
        </p:nvSpPr>
        <p:spPr/>
        <p:txBody>
          <a:bodyPr/>
          <a:lstStyle/>
          <a:p>
            <a:r>
              <a:rPr lang="en-US" dirty="0"/>
              <a:t>Problems with sources</a:t>
            </a:r>
          </a:p>
        </p:txBody>
      </p:sp>
      <p:sp>
        <p:nvSpPr>
          <p:cNvPr id="4" name="Rectángulo 3"/>
          <p:cNvSpPr/>
          <p:nvPr/>
        </p:nvSpPr>
        <p:spPr>
          <a:xfrm>
            <a:off x="479376" y="1340768"/>
            <a:ext cx="11377264" cy="4188775"/>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a:t>Simply summarising and copying sources</a:t>
            </a:r>
          </a:p>
          <a:p>
            <a:pPr marL="342900" indent="-342900">
              <a:lnSpc>
                <a:spcPct val="150000"/>
              </a:lnSpc>
              <a:buFont typeface="Arial" panose="020B0604020202020204" pitchFamily="34" charset="0"/>
              <a:buChar char="•"/>
            </a:pPr>
            <a:r>
              <a:rPr lang="en-GB" sz="2000" dirty="0"/>
              <a:t>Comprehension - conceptual language</a:t>
            </a:r>
          </a:p>
          <a:p>
            <a:pPr marL="342900" indent="-342900">
              <a:lnSpc>
                <a:spcPct val="150000"/>
              </a:lnSpc>
              <a:buFont typeface="Arial" panose="020B0604020202020204" pitchFamily="34" charset="0"/>
              <a:buChar char="•"/>
            </a:pPr>
            <a:r>
              <a:rPr lang="en-GB" sz="2000" dirty="0"/>
              <a:t>Abstract nature of some visual sources, e.g. political cartoons</a:t>
            </a:r>
          </a:p>
          <a:p>
            <a:pPr marL="342900" indent="-342900">
              <a:lnSpc>
                <a:spcPct val="150000"/>
              </a:lnSpc>
              <a:buFont typeface="Arial" panose="020B0604020202020204" pitchFamily="34" charset="0"/>
              <a:buChar char="•"/>
            </a:pPr>
            <a:r>
              <a:rPr lang="en-GB" sz="2000" dirty="0"/>
              <a:t>Failure to correlate by direct comparison, often failing to take account of more than two sources</a:t>
            </a:r>
          </a:p>
          <a:p>
            <a:pPr marL="342900" indent="-342900">
              <a:lnSpc>
                <a:spcPct val="150000"/>
              </a:lnSpc>
              <a:buFont typeface="Arial" panose="020B0604020202020204" pitchFamily="34" charset="0"/>
              <a:buChar char="•"/>
            </a:pPr>
            <a:r>
              <a:rPr lang="en-GB" sz="2000" dirty="0"/>
              <a:t>Confusion of utility and reliability </a:t>
            </a:r>
          </a:p>
          <a:p>
            <a:pPr marL="342900" indent="-342900">
              <a:lnSpc>
                <a:spcPct val="150000"/>
              </a:lnSpc>
              <a:buFont typeface="Arial" panose="020B0604020202020204" pitchFamily="34" charset="0"/>
              <a:buChar char="•"/>
            </a:pPr>
            <a:r>
              <a:rPr lang="en-GB" sz="2000" dirty="0"/>
              <a:t>Irrelevant use of provenance &amp; unsubstantiated assertions, e.g. about bias</a:t>
            </a:r>
          </a:p>
          <a:p>
            <a:pPr marL="342900" indent="-342900">
              <a:lnSpc>
                <a:spcPct val="150000"/>
              </a:lnSpc>
              <a:buFont typeface="Arial" panose="020B0604020202020204" pitchFamily="34" charset="0"/>
              <a:buChar char="•"/>
            </a:pPr>
            <a:r>
              <a:rPr lang="en-GB" sz="2000" dirty="0"/>
              <a:t>Ability to relate sources to own knowledge, often relying on one or the other</a:t>
            </a:r>
          </a:p>
          <a:p>
            <a:pPr marL="342900" indent="-342900">
              <a:lnSpc>
                <a:spcPct val="150000"/>
              </a:lnSpc>
              <a:buFont typeface="Arial" panose="020B0604020202020204" pitchFamily="34" charset="0"/>
              <a:buChar char="•"/>
            </a:pPr>
            <a:r>
              <a:rPr lang="en-GB" sz="2000" dirty="0"/>
              <a:t>Ability to identify and synthesise different interpretations from sources</a:t>
            </a:r>
            <a:endParaRPr lang="en-US" sz="2000" dirty="0"/>
          </a:p>
        </p:txBody>
      </p:sp>
    </p:spTree>
    <p:extLst>
      <p:ext uri="{BB962C8B-B14F-4D97-AF65-F5344CB8AC3E}">
        <p14:creationId xmlns:p14="http://schemas.microsoft.com/office/powerpoint/2010/main" val="671297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24CA25-15FB-E34A-A8D8-DF79BB44B0AE}"/>
              </a:ext>
            </a:extLst>
          </p:cNvPr>
          <p:cNvSpPr>
            <a:spLocks noGrp="1"/>
          </p:cNvSpPr>
          <p:nvPr>
            <p:ph type="body" sz="quarter" idx="10"/>
          </p:nvPr>
        </p:nvSpPr>
        <p:spPr/>
        <p:txBody>
          <a:bodyPr/>
          <a:lstStyle/>
          <a:p>
            <a:r>
              <a:rPr lang="en-US" dirty="0"/>
              <a:t>OCR</a:t>
            </a:r>
          </a:p>
        </p:txBody>
      </p:sp>
      <p:sp>
        <p:nvSpPr>
          <p:cNvPr id="4" name="Rectángulo 3"/>
          <p:cNvSpPr/>
          <p:nvPr/>
        </p:nvSpPr>
        <p:spPr>
          <a:xfrm>
            <a:off x="479376" y="1340768"/>
            <a:ext cx="11377264" cy="1200329"/>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i="1" dirty="0"/>
              <a:t>In these ‘does it prove’ type questions, candidates must realize that </a:t>
            </a:r>
            <a:r>
              <a:rPr lang="en-US" sz="2400" b="1" i="1" dirty="0"/>
              <a:t>they have to ask</a:t>
            </a:r>
            <a:r>
              <a:rPr lang="en-US" sz="2400" i="1" dirty="0"/>
              <a:t> ‘What </a:t>
            </a:r>
            <a:r>
              <a:rPr lang="en-US" sz="2400" i="1" u="sng" dirty="0"/>
              <a:t>doesn’t</a:t>
            </a:r>
            <a:r>
              <a:rPr lang="en-US" sz="2400" i="1" dirty="0"/>
              <a:t> this source tell me?’</a:t>
            </a:r>
            <a:r>
              <a:rPr lang="en-US" sz="2400" dirty="0"/>
              <a:t> </a:t>
            </a:r>
          </a:p>
        </p:txBody>
      </p:sp>
    </p:spTree>
    <p:extLst>
      <p:ext uri="{BB962C8B-B14F-4D97-AF65-F5344CB8AC3E}">
        <p14:creationId xmlns:p14="http://schemas.microsoft.com/office/powerpoint/2010/main" val="275775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24CA25-15FB-E34A-A8D8-DF79BB44B0AE}"/>
              </a:ext>
            </a:extLst>
          </p:cNvPr>
          <p:cNvSpPr>
            <a:spLocks noGrp="1"/>
          </p:cNvSpPr>
          <p:nvPr>
            <p:ph type="body" sz="quarter" idx="10"/>
          </p:nvPr>
        </p:nvSpPr>
        <p:spPr/>
        <p:txBody>
          <a:bodyPr/>
          <a:lstStyle/>
          <a:p>
            <a:r>
              <a:rPr lang="en-US" dirty="0"/>
              <a:t>WJEC</a:t>
            </a:r>
          </a:p>
        </p:txBody>
      </p:sp>
      <p:sp>
        <p:nvSpPr>
          <p:cNvPr id="4" name="Rectángulo 3"/>
          <p:cNvSpPr/>
          <p:nvPr/>
        </p:nvSpPr>
        <p:spPr>
          <a:xfrm>
            <a:off x="479376" y="1340768"/>
            <a:ext cx="11377264" cy="3426707"/>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i="1" dirty="0"/>
              <a:t>Too many candidates are still just considering the usefulness of the source in terms of its content value and are either completely ignoring the origin and purpose or are just paying lip-service to it via paraphrasing the attribution. Many candidates write COP at the top of the page but seldom advance beyond evaluating the content in their answer. They have clearly learnt the formula </a:t>
            </a:r>
            <a:r>
              <a:rPr lang="en-US" sz="2400" i="1" u="sng" dirty="0"/>
              <a:t>but not how to apply it.</a:t>
            </a:r>
          </a:p>
        </p:txBody>
      </p:sp>
    </p:spTree>
    <p:extLst>
      <p:ext uri="{BB962C8B-B14F-4D97-AF65-F5344CB8AC3E}">
        <p14:creationId xmlns:p14="http://schemas.microsoft.com/office/powerpoint/2010/main" val="344879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24CA25-15FB-E34A-A8D8-DF79BB44B0AE}"/>
              </a:ext>
            </a:extLst>
          </p:cNvPr>
          <p:cNvSpPr>
            <a:spLocks noGrp="1"/>
          </p:cNvSpPr>
          <p:nvPr>
            <p:ph type="body" sz="quarter" idx="10"/>
          </p:nvPr>
        </p:nvSpPr>
        <p:spPr/>
        <p:txBody>
          <a:bodyPr/>
          <a:lstStyle/>
          <a:p>
            <a:r>
              <a:rPr lang="en-US" dirty="0"/>
              <a:t>EDEXCEL</a:t>
            </a:r>
          </a:p>
        </p:txBody>
      </p:sp>
      <p:sp>
        <p:nvSpPr>
          <p:cNvPr id="4" name="Rectángulo 3"/>
          <p:cNvSpPr/>
          <p:nvPr/>
        </p:nvSpPr>
        <p:spPr>
          <a:xfrm>
            <a:off x="479376" y="1340768"/>
            <a:ext cx="11377264"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i="1" dirty="0"/>
              <a:t>Not enough candidates make effective use of </a:t>
            </a:r>
            <a:r>
              <a:rPr lang="en-US" sz="2400" b="1" i="1" dirty="0"/>
              <a:t>nature, origin and purpose with reference to utility</a:t>
            </a:r>
            <a:r>
              <a:rPr lang="en-US" sz="2400" i="1" dirty="0"/>
              <a:t>. When applied, it was often mechanistic with learnt responses such as ‘photos cannot lie’, ‘it was written by an eyewitness and must be useful’ or generalized comments about primary and secondary sources. Primary sources are invariably seen as far more valuable than their secondary counterparts</a:t>
            </a:r>
            <a:r>
              <a:rPr lang="en-US" sz="2400" dirty="0"/>
              <a:t> </a:t>
            </a:r>
          </a:p>
        </p:txBody>
      </p:sp>
    </p:spTree>
    <p:extLst>
      <p:ext uri="{BB962C8B-B14F-4D97-AF65-F5344CB8AC3E}">
        <p14:creationId xmlns:p14="http://schemas.microsoft.com/office/powerpoint/2010/main" val="29731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24CA25-15FB-E34A-A8D8-DF79BB44B0AE}"/>
              </a:ext>
            </a:extLst>
          </p:cNvPr>
          <p:cNvSpPr>
            <a:spLocks noGrp="1"/>
          </p:cNvSpPr>
          <p:nvPr>
            <p:ph type="body" sz="quarter" idx="10"/>
          </p:nvPr>
        </p:nvSpPr>
        <p:spPr/>
        <p:txBody>
          <a:bodyPr/>
          <a:lstStyle/>
          <a:p>
            <a:r>
              <a:rPr lang="en-US" dirty="0"/>
              <a:t>EDEXCEL</a:t>
            </a:r>
          </a:p>
        </p:txBody>
      </p:sp>
      <p:sp>
        <p:nvSpPr>
          <p:cNvPr id="4" name="Rectángulo 3"/>
          <p:cNvSpPr/>
          <p:nvPr/>
        </p:nvSpPr>
        <p:spPr>
          <a:xfrm>
            <a:off x="479376" y="1340768"/>
            <a:ext cx="11377264" cy="3900107"/>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i="1" dirty="0"/>
              <a:t>Nevertheless </a:t>
            </a:r>
            <a:r>
              <a:rPr lang="en-US" sz="2400" b="1" i="1" dirty="0"/>
              <a:t>cross-referencing still causes difficulties</a:t>
            </a:r>
            <a:r>
              <a:rPr lang="en-US" sz="2400" i="1" dirty="0"/>
              <a:t> to surprisingly many candidates. Even strong candidates gave lengthy descriptions of each source in turn before beginning to cross-reference. Some simply described each source and then made a broad brush statement such as ‘Source C supports Sources A and B’. Others compared Source A and B and were given no credit. Again, a number of candidates made lengthy and generally irrelevant comments on the provenance of the sources.</a:t>
            </a:r>
            <a:r>
              <a:rPr lang="en-US" sz="2400" dirty="0"/>
              <a:t> </a:t>
            </a:r>
          </a:p>
        </p:txBody>
      </p:sp>
    </p:spTree>
    <p:extLst>
      <p:ext uri="{BB962C8B-B14F-4D97-AF65-F5344CB8AC3E}">
        <p14:creationId xmlns:p14="http://schemas.microsoft.com/office/powerpoint/2010/main" val="84838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0261" y="620688"/>
            <a:ext cx="11089232" cy="3970318"/>
          </a:xfrm>
          <a:prstGeom prst="rect">
            <a:avLst/>
          </a:prstGeom>
        </p:spPr>
        <p:txBody>
          <a:bodyPr wrap="square">
            <a:spAutoFit/>
          </a:bodyPr>
          <a:lstStyle/>
          <a:p>
            <a:pPr>
              <a:lnSpc>
                <a:spcPct val="150000"/>
              </a:lnSpc>
              <a:buFontTx/>
              <a:buNone/>
            </a:pPr>
            <a:r>
              <a:rPr lang="en-US" sz="2400" i="1" dirty="0"/>
              <a:t>Some candidates may like to try </a:t>
            </a:r>
          </a:p>
          <a:p>
            <a:pPr>
              <a:lnSpc>
                <a:spcPct val="150000"/>
              </a:lnSpc>
              <a:buFontTx/>
              <a:buNone/>
            </a:pPr>
            <a:endParaRPr lang="en-US" sz="2400" i="1" dirty="0"/>
          </a:p>
          <a:p>
            <a:pPr marL="342900" indent="-342900">
              <a:lnSpc>
                <a:spcPct val="150000"/>
              </a:lnSpc>
              <a:buFont typeface="Arial" panose="020B0604020202020204" pitchFamily="34" charset="0"/>
              <a:buChar char="•"/>
            </a:pPr>
            <a:r>
              <a:rPr lang="en-US" sz="2400" i="1" dirty="0"/>
              <a:t>‘ASK-V’: </a:t>
            </a:r>
            <a:r>
              <a:rPr lang="en-US" sz="2400" i="1" dirty="0">
                <a:solidFill>
                  <a:schemeClr val="hlink"/>
                </a:solidFill>
              </a:rPr>
              <a:t>attribution</a:t>
            </a:r>
            <a:r>
              <a:rPr lang="en-US" sz="2400" i="1" dirty="0"/>
              <a:t>/</a:t>
            </a:r>
            <a:r>
              <a:rPr lang="en-US" sz="2400" i="1" dirty="0">
                <a:solidFill>
                  <a:schemeClr val="hlink"/>
                </a:solidFill>
              </a:rPr>
              <a:t>sources</a:t>
            </a:r>
            <a:r>
              <a:rPr lang="en-US" sz="2400" i="1" dirty="0"/>
              <a:t>/</a:t>
            </a:r>
            <a:r>
              <a:rPr lang="en-US" sz="2400" i="1" dirty="0">
                <a:solidFill>
                  <a:schemeClr val="hlink"/>
                </a:solidFill>
              </a:rPr>
              <a:t>knowledge</a:t>
            </a:r>
            <a:r>
              <a:rPr lang="en-US" sz="2400" i="1" dirty="0"/>
              <a:t> and </a:t>
            </a:r>
            <a:r>
              <a:rPr lang="en-US" sz="2400" i="1" dirty="0">
                <a:solidFill>
                  <a:schemeClr val="hlink"/>
                </a:solidFill>
              </a:rPr>
              <a:t>validity</a:t>
            </a:r>
            <a:r>
              <a:rPr lang="en-US" sz="2400" i="1" dirty="0"/>
              <a:t> (is the interpretation valid – that is, backed up by the evidence?); this approach will highlight the attribution more than is done at present by many candidates, and it may ensure that all of the requirements in the italics are met.</a:t>
            </a:r>
          </a:p>
        </p:txBody>
      </p:sp>
    </p:spTree>
    <p:extLst>
      <p:ext uri="{BB962C8B-B14F-4D97-AF65-F5344CB8AC3E}">
        <p14:creationId xmlns:p14="http://schemas.microsoft.com/office/powerpoint/2010/main" val="235230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0261" y="620688"/>
            <a:ext cx="11089232" cy="1684115"/>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i="1" dirty="0"/>
              <a:t>In evaluation questions candidates can go a long way by </a:t>
            </a:r>
            <a:r>
              <a:rPr lang="en-US" sz="2400" b="1" i="1" dirty="0"/>
              <a:t>testing the claims of a source against their own knowledge of the topic</a:t>
            </a:r>
            <a:r>
              <a:rPr lang="en-US" sz="2400" i="1" dirty="0"/>
              <a:t>. It is surprising how many candidates do not do this.</a:t>
            </a:r>
            <a:r>
              <a:rPr lang="en-US" sz="2400" dirty="0"/>
              <a:t> </a:t>
            </a:r>
          </a:p>
        </p:txBody>
      </p:sp>
    </p:spTree>
    <p:extLst>
      <p:ext uri="{BB962C8B-B14F-4D97-AF65-F5344CB8AC3E}">
        <p14:creationId xmlns:p14="http://schemas.microsoft.com/office/powerpoint/2010/main" val="256759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0261" y="620688"/>
            <a:ext cx="11089232" cy="3346109"/>
          </a:xfrm>
          <a:prstGeom prst="rect">
            <a:avLst/>
          </a:prstGeom>
        </p:spPr>
        <p:txBody>
          <a:bodyPr wrap="square">
            <a:spAutoFit/>
          </a:bodyPr>
          <a:lstStyle/>
          <a:p>
            <a:pPr>
              <a:lnSpc>
                <a:spcPct val="150000"/>
              </a:lnSpc>
              <a:buFontTx/>
              <a:buNone/>
            </a:pPr>
            <a:r>
              <a:rPr lang="en-US" sz="2400" i="1" dirty="0"/>
              <a:t>More able candidates </a:t>
            </a:r>
            <a:r>
              <a:rPr lang="en-US" sz="2400" b="1" i="1" dirty="0"/>
              <a:t>should now</a:t>
            </a:r>
            <a:r>
              <a:rPr lang="en-US" sz="2400" i="1" dirty="0"/>
              <a:t> be moving on from saying that the historian/author ‘will have looked at primary and secondary evidence’. There should now be an attempt, by the strongest candidates, </a:t>
            </a:r>
            <a:r>
              <a:rPr lang="en-US" sz="2400" b="1" i="1" dirty="0"/>
              <a:t>to suggest some particular kinds of primary and secondary evidence</a:t>
            </a:r>
            <a:r>
              <a:rPr lang="en-US" sz="2400" i="1" dirty="0"/>
              <a:t>, thereby building on their KS3 skills. This approach will help more candidates to access Level 4.</a:t>
            </a:r>
          </a:p>
        </p:txBody>
      </p:sp>
    </p:spTree>
    <p:extLst>
      <p:ext uri="{BB962C8B-B14F-4D97-AF65-F5344CB8AC3E}">
        <p14:creationId xmlns:p14="http://schemas.microsoft.com/office/powerpoint/2010/main" val="1306619184"/>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E18D44-27AB-D14B-B9CE-309155235A8B}" vid="{2A40510B-D492-054D-9470-78FB8DB7DD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TotalTime>
  <Words>722</Words>
  <Application>Microsoft Macintosh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Century Gothic</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Nick Thompson</cp:lastModifiedBy>
  <cp:revision>37</cp:revision>
  <dcterms:created xsi:type="dcterms:W3CDTF">2022-03-09T12:17:35Z</dcterms:created>
  <dcterms:modified xsi:type="dcterms:W3CDTF">2023-08-30T21:02:56Z</dcterms:modified>
</cp:coreProperties>
</file>